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notesMasterIdLst>
    <p:notesMasterId r:id="rId14"/>
  </p:notesMasterIdLst>
  <p:sldIdLst>
    <p:sldId id="256" r:id="rId5"/>
    <p:sldId id="257" r:id="rId6"/>
    <p:sldId id="258" r:id="rId7"/>
    <p:sldId id="259" r:id="rId8"/>
    <p:sldId id="260" r:id="rId9"/>
    <p:sldId id="288" r:id="rId10"/>
    <p:sldId id="282" r:id="rId11"/>
    <p:sldId id="300" r:id="rId12"/>
    <p:sldId id="262" r:id="rId13"/>
  </p:sldIdLst>
  <p:sldSz cx="18288000" cy="10287000"/>
  <p:notesSz cx="6858000" cy="9144000"/>
  <p:embeddedFontLst>
    <p:embeddedFont>
      <p:font typeface="Arimo" panose="020B0604020202020204" charset="0"/>
      <p:regular r:id="rId15"/>
    </p:embeddedFont>
    <p:embeddedFont>
      <p:font typeface="Arimo Bold" panose="020B0604020202020204" charset="0"/>
      <p:regular r:id="rId16"/>
    </p:embeddedFont>
    <p:embeddedFont>
      <p:font typeface="Gibson Book" panose="020B0604020202020204" charset="0"/>
      <p:regular r:id="rId1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31C0"/>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10FE69-07D4-4241-A1E8-78F91C20EB10}" v="8" dt="2026-04-24T11:46:02.65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4818" autoAdjust="0"/>
  </p:normalViewPr>
  <p:slideViewPr>
    <p:cSldViewPr snapToGrid="0">
      <p:cViewPr varScale="1">
        <p:scale>
          <a:sx n="55" d="100"/>
          <a:sy n="55" d="100"/>
        </p:scale>
        <p:origin x="1674"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3.fntdata"/><Relationship Id="rId2" Type="http://schemas.openxmlformats.org/officeDocument/2006/relationships/customXml" Target="../customXml/item2.xml"/><Relationship Id="rId16" Type="http://schemas.openxmlformats.org/officeDocument/2006/relationships/font" Target="fonts/font2.fntdata"/><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font" Target="fonts/font1.fntdata"/><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11.06.2026</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3:</a:t>
            </a:r>
          </a:p>
          <a:p>
            <a:endParaRPr lang="en-US" dirty="0"/>
          </a:p>
          <a:p>
            <a:r>
              <a:rPr lang="en-US" dirty="0"/>
              <a:t>*Hands up if you've done the Summer Reading Challenge before?*</a:t>
            </a:r>
          </a:p>
          <a:p>
            <a:endParaRPr lang="en-US" dirty="0"/>
          </a:p>
          <a:p>
            <a:r>
              <a:rPr lang="en-US" dirty="0"/>
              <a:t>The Summer Reading Challenge is a fun activity for primary school children to do</a:t>
            </a:r>
          </a:p>
          <a:p>
            <a:r>
              <a:rPr lang="en-US" dirty="0"/>
              <a:t>in libraries or online during the school holidays.</a:t>
            </a:r>
          </a:p>
          <a:p>
            <a:endParaRPr lang="en-US" dirty="0"/>
          </a:p>
          <a:p>
            <a:r>
              <a:rPr lang="en-US" dirty="0"/>
              <a:t>You set your reading goal, choose anything you like to read (can be a book, comic, magazine, audiobook, eBook, fact book etc.) and collect rewards for your reading. You can sign up at the library and it’s FREE to take part. When you join the Summer Reading Challenge at the library, you’ll get your very own collector’s sticker booklet where you can record your reading and add your stickers.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3:</a:t>
            </a:r>
          </a:p>
          <a:p>
            <a:endParaRPr lang="en-US" dirty="0"/>
          </a:p>
          <a:p>
            <a:r>
              <a:rPr lang="en-US" dirty="0"/>
              <a:t>Sing from the rooftops! The theme for the Summer Reading Challenge 2026 is all about music and is called Read to the Beat!</a:t>
            </a:r>
          </a:p>
          <a:p>
            <a:endParaRPr lang="en-US" dirty="0"/>
          </a:p>
          <a:p>
            <a:r>
              <a:rPr lang="en-US" dirty="0"/>
              <a:t>The link between music and storytelling runs deep. You will have the opportunity to hear from inspiring musicians at the top of their game, championing the joy of reading. </a:t>
            </a:r>
          </a:p>
          <a:p>
            <a:endParaRPr lang="en-US" dirty="0"/>
          </a:p>
          <a:p>
            <a:r>
              <a:rPr lang="en-US" dirty="0"/>
              <a:t>Your local library can help you find new books to enjoy as there is a Read to the Beat Collection of 55 books for you to try if you'd like. </a:t>
            </a:r>
          </a:p>
          <a:p>
            <a:endParaRPr lang="en-US" dirty="0"/>
          </a:p>
          <a:p>
            <a:r>
              <a:rPr lang="en-US" dirty="0"/>
              <a:t>Through the Challenge you'll find out more about the characters and their love of music and reading – all illustrated by this year’s special guest award-winning illustrator, Harry Woodgate.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4:</a:t>
            </a:r>
          </a:p>
          <a:p>
            <a:endParaRPr lang="en-US" dirty="0"/>
          </a:p>
          <a:p>
            <a:r>
              <a:rPr lang="en-US" dirty="0"/>
              <a:t>Note for teachers: You may be able to have a celebration event with certificates in your school.</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5: </a:t>
            </a:r>
          </a:p>
          <a:p>
            <a:endParaRPr lang="en-US" dirty="0"/>
          </a:p>
          <a:p>
            <a:r>
              <a:rPr lang="en-US" dirty="0"/>
              <a:t>Note for teachers:</a:t>
            </a:r>
          </a:p>
          <a:p>
            <a:r>
              <a:rPr lang="en-US" dirty="0"/>
              <a:t>Please edit to reflect your local start/finish dates and include any information on launch events and summer activities</a:t>
            </a:r>
          </a:p>
          <a:p>
            <a:endParaRPr lang="en-US" dirty="0"/>
          </a:p>
          <a:p>
            <a:r>
              <a:rPr lang="en-US" dirty="0"/>
              <a:t>National launch dates are:</a:t>
            </a:r>
          </a:p>
          <a:p>
            <a:r>
              <a:rPr lang="en-US" dirty="0"/>
              <a:t>- Saturday 20 June in Scotland</a:t>
            </a:r>
          </a:p>
          <a:p>
            <a:r>
              <a:rPr lang="en-US" dirty="0"/>
              <a:t>- Saturday 4 July in England and Wales</a:t>
            </a:r>
          </a:p>
          <a:p>
            <a:endParaRPr lang="en-US" dirty="0"/>
          </a:p>
          <a:p>
            <a:r>
              <a:rPr lang="en-US" dirty="0"/>
              <a:t>You can also add the name/address and opening hours of your local library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9F2C7E-DD26-7A47-E0D0-9021B2A71203}"/>
            </a:ext>
          </a:extLst>
        </p:cNvPr>
        <p:cNvGrpSpPr/>
        <p:nvPr/>
      </p:nvGrpSpPr>
      <p:grpSpPr>
        <a:xfrm>
          <a:off x="0" y="0"/>
          <a:ext cx="0" cy="0"/>
          <a:chOff x="0" y="0"/>
          <a:chExt cx="0" cy="0"/>
        </a:xfrm>
      </p:grpSpPr>
      <p:sp>
        <p:nvSpPr>
          <p:cNvPr id="2" name="Header Placeholder 1">
            <a:extLst>
              <a:ext uri="{FF2B5EF4-FFF2-40B4-BE49-F238E27FC236}">
                <a16:creationId xmlns:a16="http://schemas.microsoft.com/office/drawing/2014/main" id="{42B8D100-912A-E10D-136E-5A4A6C6B11A5}"/>
              </a:ext>
            </a:extLst>
          </p:cNvPr>
          <p:cNvSpPr>
            <a:spLocks noGrp="1"/>
          </p:cNvSpPr>
          <p:nvPr>
            <p:ph type="hdr" sz="quarter"/>
          </p:nvPr>
        </p:nvSpPr>
        <p:spPr>
          <a:xfrm>
            <a:off x="0" y="1"/>
            <a:ext cx="3927546" cy="372249"/>
          </a:xfrm>
          <a:prstGeom prst="rect">
            <a:avLst/>
          </a:prstGeom>
        </p:spPr>
        <p:txBody>
          <a:bodyPr vert="horz" lIns="91440" tIns="45720" rIns="91440" bIns="45720" rtlCol="0"/>
          <a:lstStyle>
            <a:lvl1pPr algn="l">
              <a:defRPr sz="1200"/>
            </a:lvl1pPr>
          </a:lstStyle>
          <a:p>
            <a:endParaRPr/>
          </a:p>
        </p:txBody>
      </p:sp>
      <p:sp>
        <p:nvSpPr>
          <p:cNvPr id="3" name="Date Placeholder 2">
            <a:extLst>
              <a:ext uri="{FF2B5EF4-FFF2-40B4-BE49-F238E27FC236}">
                <a16:creationId xmlns:a16="http://schemas.microsoft.com/office/drawing/2014/main" id="{B4C43F5C-081F-C961-696F-CD9BCF7267F7}"/>
              </a:ext>
            </a:extLst>
          </p:cNvPr>
          <p:cNvSpPr>
            <a:spLocks noGrp="1"/>
          </p:cNvSpPr>
          <p:nvPr>
            <p:ph type="dt" idx="1"/>
          </p:nvPr>
        </p:nvSpPr>
        <p:spPr>
          <a:xfrm>
            <a:off x="5134448" y="1"/>
            <a:ext cx="3927546" cy="372249"/>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a:extLst>
              <a:ext uri="{FF2B5EF4-FFF2-40B4-BE49-F238E27FC236}">
                <a16:creationId xmlns:a16="http://schemas.microsoft.com/office/drawing/2014/main" id="{DEA5235B-5CB7-8297-7B0E-6757827449FA}"/>
              </a:ext>
            </a:extLst>
          </p:cNvPr>
          <p:cNvSpPr>
            <a:spLocks noGrp="1" noRot="1" noChangeAspect="1"/>
          </p:cNvSpPr>
          <p:nvPr>
            <p:ph type="sldImg" idx="2"/>
          </p:nvPr>
        </p:nvSpPr>
        <p:spPr>
          <a:xfrm>
            <a:off x="2054225" y="555625"/>
            <a:ext cx="4954588" cy="278765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a:extLst>
              <a:ext uri="{FF2B5EF4-FFF2-40B4-BE49-F238E27FC236}">
                <a16:creationId xmlns:a16="http://schemas.microsoft.com/office/drawing/2014/main" id="{7540BEF7-DAA1-8930-E102-3081B4D72EA7}"/>
              </a:ext>
            </a:extLst>
          </p:cNvPr>
          <p:cNvSpPr>
            <a:spLocks noGrp="1"/>
          </p:cNvSpPr>
          <p:nvPr>
            <p:ph type="body" sz="quarter" idx="3"/>
          </p:nvPr>
        </p:nvSpPr>
        <p:spPr>
          <a:xfrm>
            <a:off x="906357" y="3529471"/>
            <a:ext cx="7250853" cy="3345072"/>
          </a:xfrm>
          <a:prstGeom prst="rect">
            <a:avLst/>
          </a:prstGeom>
        </p:spPr>
        <p:txBody>
          <a:bodyPr vert="horz" lIns="91440" tIns="45720" rIns="91440" bIns="45720" rtlCol="0"/>
          <a:lstStyle/>
          <a:p>
            <a:r>
              <a:rPr lang="en-US" dirty="0"/>
              <a:t>Author Liz Flanagan – Wildsmith series</a:t>
            </a:r>
          </a:p>
          <a:p>
            <a:r>
              <a:rPr lang="en-US" dirty="0"/>
              <a:t>Hannah Butterfield-  Musical stories, delivered in partnership with Bradford Culture</a:t>
            </a:r>
          </a:p>
          <a:p>
            <a:r>
              <a:rPr lang="en-US" dirty="0"/>
              <a:t>Nicola Storr – artist – dancing giraffes and expressive drawing</a:t>
            </a:r>
          </a:p>
          <a:p>
            <a:r>
              <a:rPr lang="en-US" dirty="0"/>
              <a:t>The Rap School – Rob Bradley</a:t>
            </a:r>
          </a:p>
          <a:p>
            <a:r>
              <a:rPr lang="en-US" dirty="0"/>
              <a:t>John Kirk story hunts - storytelling</a:t>
            </a:r>
          </a:p>
          <a:p>
            <a:r>
              <a:rPr lang="en-US" dirty="0"/>
              <a:t>Mind the Gap interactive workshops around Big Bright Feelings series - performative</a:t>
            </a:r>
          </a:p>
          <a:p>
            <a:r>
              <a:rPr lang="en-US" dirty="0"/>
              <a:t>Gareth P Jones – </a:t>
            </a:r>
            <a:r>
              <a:rPr lang="en-US" dirty="0" err="1"/>
              <a:t>Picturebook</a:t>
            </a:r>
            <a:r>
              <a:rPr lang="en-US" dirty="0"/>
              <a:t> musicals – </a:t>
            </a:r>
            <a:r>
              <a:rPr lang="en-US" dirty="0" err="1"/>
              <a:t>Rabunzel</a:t>
            </a:r>
            <a:r>
              <a:rPr lang="en-US" dirty="0"/>
              <a:t> and Cindergorilla</a:t>
            </a:r>
          </a:p>
          <a:p>
            <a:r>
              <a:rPr lang="en-US" dirty="0"/>
              <a:t>Boom Chikka Boom family rave</a:t>
            </a:r>
          </a:p>
          <a:p>
            <a:r>
              <a:rPr lang="en-US" dirty="0"/>
              <a:t>Dance workshops with Tricia Arthur Stubbs of BRAVE festival and Swirl Education</a:t>
            </a:r>
          </a:p>
          <a:p>
            <a:r>
              <a:rPr lang="en-US" dirty="0"/>
              <a:t>Bradford museums – Victorian lithophone, messy Suzie and Stanley</a:t>
            </a:r>
          </a:p>
          <a:p>
            <a:r>
              <a:rPr lang="en-US" dirty="0"/>
              <a:t>Creative writing workshops with Andrea</a:t>
            </a:r>
          </a:p>
          <a:p>
            <a:r>
              <a:rPr lang="en-US" dirty="0"/>
              <a:t>Tony Bullock clay workshops</a:t>
            </a:r>
          </a:p>
          <a:p>
            <a:r>
              <a:rPr lang="en-US" dirty="0"/>
              <a:t>Illustrator Stephen Waterhouse – character workshop</a:t>
            </a:r>
            <a:br>
              <a:rPr lang="en-US" dirty="0"/>
            </a:br>
            <a:br>
              <a:rPr lang="en-US" dirty="0"/>
            </a:br>
            <a:br>
              <a:rPr lang="en-US" dirty="0"/>
            </a:br>
            <a:endParaRPr lang="en-US" dirty="0"/>
          </a:p>
        </p:txBody>
      </p:sp>
      <p:sp>
        <p:nvSpPr>
          <p:cNvPr id="6" name="Footer Placeholder 5">
            <a:extLst>
              <a:ext uri="{FF2B5EF4-FFF2-40B4-BE49-F238E27FC236}">
                <a16:creationId xmlns:a16="http://schemas.microsoft.com/office/drawing/2014/main" id="{91AD04E1-7001-6835-7068-78E278C7A81A}"/>
              </a:ext>
            </a:extLst>
          </p:cNvPr>
          <p:cNvSpPr>
            <a:spLocks noGrp="1"/>
          </p:cNvSpPr>
          <p:nvPr>
            <p:ph type="ftr" sz="quarter" idx="4"/>
          </p:nvPr>
        </p:nvSpPr>
        <p:spPr>
          <a:xfrm>
            <a:off x="0" y="7058944"/>
            <a:ext cx="3927546" cy="370526"/>
          </a:xfrm>
          <a:prstGeom prst="rect">
            <a:avLst/>
          </a:prstGeom>
        </p:spPr>
        <p:txBody>
          <a:bodyPr vert="horz" lIns="91440" tIns="45720" rIns="91440" bIns="45720" rtlCol="0" anchor="b"/>
          <a:lstStyle>
            <a:lvl1pPr algn="l">
              <a:defRPr sz="1200"/>
            </a:lvl1pPr>
          </a:lstStyle>
          <a:p>
            <a:endParaRPr/>
          </a:p>
        </p:txBody>
      </p:sp>
      <p:sp>
        <p:nvSpPr>
          <p:cNvPr id="7" name="Slide Number Placeholder 6">
            <a:extLst>
              <a:ext uri="{FF2B5EF4-FFF2-40B4-BE49-F238E27FC236}">
                <a16:creationId xmlns:a16="http://schemas.microsoft.com/office/drawing/2014/main" id="{28EA345C-BC51-2E4A-A517-C8AB7B0F4880}"/>
              </a:ext>
            </a:extLst>
          </p:cNvPr>
          <p:cNvSpPr>
            <a:spLocks noGrp="1"/>
          </p:cNvSpPr>
          <p:nvPr>
            <p:ph type="sldNum" sz="quarter" idx="5"/>
          </p:nvPr>
        </p:nvSpPr>
        <p:spPr>
          <a:xfrm>
            <a:off x="5134448" y="7058944"/>
            <a:ext cx="3927546" cy="370526"/>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30588754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94AEC4-E8B3-15B5-FEA6-F390F09B540B}"/>
            </a:ext>
          </a:extLst>
        </p:cNvPr>
        <p:cNvGrpSpPr/>
        <p:nvPr/>
      </p:nvGrpSpPr>
      <p:grpSpPr>
        <a:xfrm>
          <a:off x="0" y="0"/>
          <a:ext cx="0" cy="0"/>
          <a:chOff x="0" y="0"/>
          <a:chExt cx="0" cy="0"/>
        </a:xfrm>
      </p:grpSpPr>
      <p:sp>
        <p:nvSpPr>
          <p:cNvPr id="2" name="Header Placeholder 1">
            <a:extLst>
              <a:ext uri="{FF2B5EF4-FFF2-40B4-BE49-F238E27FC236}">
                <a16:creationId xmlns:a16="http://schemas.microsoft.com/office/drawing/2014/main" id="{968D1BAF-C9E9-80E8-3EBE-AF1D8BD85955}"/>
              </a:ext>
            </a:extLst>
          </p:cNvPr>
          <p:cNvSpPr>
            <a:spLocks noGrp="1"/>
          </p:cNvSpPr>
          <p:nvPr>
            <p:ph type="hdr" sz="quarter"/>
          </p:nvPr>
        </p:nvSpPr>
        <p:spPr>
          <a:xfrm>
            <a:off x="0" y="1"/>
            <a:ext cx="3927546" cy="372249"/>
          </a:xfrm>
          <a:prstGeom prst="rect">
            <a:avLst/>
          </a:prstGeom>
        </p:spPr>
        <p:txBody>
          <a:bodyPr vert="horz" lIns="91440" tIns="45720" rIns="91440" bIns="45720" rtlCol="0"/>
          <a:lstStyle>
            <a:lvl1pPr algn="l">
              <a:defRPr sz="1200"/>
            </a:lvl1pPr>
          </a:lstStyle>
          <a:p>
            <a:endParaRPr/>
          </a:p>
        </p:txBody>
      </p:sp>
      <p:sp>
        <p:nvSpPr>
          <p:cNvPr id="3" name="Date Placeholder 2">
            <a:extLst>
              <a:ext uri="{FF2B5EF4-FFF2-40B4-BE49-F238E27FC236}">
                <a16:creationId xmlns:a16="http://schemas.microsoft.com/office/drawing/2014/main" id="{1B99A4C1-14AF-0F3B-6526-89691166D2D7}"/>
              </a:ext>
            </a:extLst>
          </p:cNvPr>
          <p:cNvSpPr>
            <a:spLocks noGrp="1"/>
          </p:cNvSpPr>
          <p:nvPr>
            <p:ph type="dt" idx="1"/>
          </p:nvPr>
        </p:nvSpPr>
        <p:spPr>
          <a:xfrm>
            <a:off x="5134448" y="1"/>
            <a:ext cx="3927546" cy="372249"/>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a:extLst>
              <a:ext uri="{FF2B5EF4-FFF2-40B4-BE49-F238E27FC236}">
                <a16:creationId xmlns:a16="http://schemas.microsoft.com/office/drawing/2014/main" id="{7BF6BC9C-D524-7ED7-C484-ABB71CCFB038}"/>
              </a:ext>
            </a:extLst>
          </p:cNvPr>
          <p:cNvSpPr>
            <a:spLocks noGrp="1" noRot="1" noChangeAspect="1"/>
          </p:cNvSpPr>
          <p:nvPr>
            <p:ph type="sldImg" idx="2"/>
          </p:nvPr>
        </p:nvSpPr>
        <p:spPr>
          <a:xfrm>
            <a:off x="2054225" y="555625"/>
            <a:ext cx="4954588" cy="278765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a:extLst>
              <a:ext uri="{FF2B5EF4-FFF2-40B4-BE49-F238E27FC236}">
                <a16:creationId xmlns:a16="http://schemas.microsoft.com/office/drawing/2014/main" id="{A8267786-429F-74F0-3D30-88E24DFE61F9}"/>
              </a:ext>
            </a:extLst>
          </p:cNvPr>
          <p:cNvSpPr>
            <a:spLocks noGrp="1"/>
          </p:cNvSpPr>
          <p:nvPr>
            <p:ph type="body" sz="quarter" idx="3"/>
          </p:nvPr>
        </p:nvSpPr>
        <p:spPr>
          <a:xfrm>
            <a:off x="906357" y="3529471"/>
            <a:ext cx="7250853" cy="3345072"/>
          </a:xfrm>
          <a:prstGeom prst="rect">
            <a:avLst/>
          </a:prstGeom>
        </p:spPr>
        <p:txBody>
          <a:bodyPr vert="horz" lIns="91440" tIns="45720" rIns="91440" bIns="45720" rtlCol="0"/>
          <a:lstStyle/>
          <a:p>
            <a:endParaRPr lang="en-US" dirty="0"/>
          </a:p>
        </p:txBody>
      </p:sp>
      <p:sp>
        <p:nvSpPr>
          <p:cNvPr id="6" name="Footer Placeholder 5">
            <a:extLst>
              <a:ext uri="{FF2B5EF4-FFF2-40B4-BE49-F238E27FC236}">
                <a16:creationId xmlns:a16="http://schemas.microsoft.com/office/drawing/2014/main" id="{DD278ECC-6122-74AC-1545-CBEA1B18D934}"/>
              </a:ext>
            </a:extLst>
          </p:cNvPr>
          <p:cNvSpPr>
            <a:spLocks noGrp="1"/>
          </p:cNvSpPr>
          <p:nvPr>
            <p:ph type="ftr" sz="quarter" idx="4"/>
          </p:nvPr>
        </p:nvSpPr>
        <p:spPr>
          <a:xfrm>
            <a:off x="0" y="7058944"/>
            <a:ext cx="3927546" cy="370526"/>
          </a:xfrm>
          <a:prstGeom prst="rect">
            <a:avLst/>
          </a:prstGeom>
        </p:spPr>
        <p:txBody>
          <a:bodyPr vert="horz" lIns="91440" tIns="45720" rIns="91440" bIns="45720" rtlCol="0" anchor="b"/>
          <a:lstStyle>
            <a:lvl1pPr algn="l">
              <a:defRPr sz="1200"/>
            </a:lvl1pPr>
          </a:lstStyle>
          <a:p>
            <a:endParaRPr/>
          </a:p>
        </p:txBody>
      </p:sp>
      <p:sp>
        <p:nvSpPr>
          <p:cNvPr id="7" name="Slide Number Placeholder 6">
            <a:extLst>
              <a:ext uri="{FF2B5EF4-FFF2-40B4-BE49-F238E27FC236}">
                <a16:creationId xmlns:a16="http://schemas.microsoft.com/office/drawing/2014/main" id="{EEE35DA8-BF93-E1D8-0F65-791EA1F55DE2}"/>
              </a:ext>
            </a:extLst>
          </p:cNvPr>
          <p:cNvSpPr>
            <a:spLocks noGrp="1"/>
          </p:cNvSpPr>
          <p:nvPr>
            <p:ph type="sldNum" sz="quarter" idx="5"/>
          </p:nvPr>
        </p:nvSpPr>
        <p:spPr>
          <a:xfrm>
            <a:off x="5134448" y="7058944"/>
            <a:ext cx="3927546" cy="370526"/>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37094434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0444E4-4092-B57E-4909-92FDEFB83475}"/>
            </a:ext>
          </a:extLst>
        </p:cNvPr>
        <p:cNvGrpSpPr/>
        <p:nvPr/>
      </p:nvGrpSpPr>
      <p:grpSpPr>
        <a:xfrm>
          <a:off x="0" y="0"/>
          <a:ext cx="0" cy="0"/>
          <a:chOff x="0" y="0"/>
          <a:chExt cx="0" cy="0"/>
        </a:xfrm>
      </p:grpSpPr>
      <p:sp>
        <p:nvSpPr>
          <p:cNvPr id="2" name="Header Placeholder 1">
            <a:extLst>
              <a:ext uri="{FF2B5EF4-FFF2-40B4-BE49-F238E27FC236}">
                <a16:creationId xmlns:a16="http://schemas.microsoft.com/office/drawing/2014/main" id="{D349DDE5-BFA9-BE64-30C1-AFE4EB298ABA}"/>
              </a:ext>
            </a:extLst>
          </p:cNvPr>
          <p:cNvSpPr>
            <a:spLocks noGrp="1"/>
          </p:cNvSpPr>
          <p:nvPr>
            <p:ph type="hdr" sz="quarter"/>
          </p:nvPr>
        </p:nvSpPr>
        <p:spPr>
          <a:xfrm>
            <a:off x="0" y="1"/>
            <a:ext cx="3927546" cy="372249"/>
          </a:xfrm>
          <a:prstGeom prst="rect">
            <a:avLst/>
          </a:prstGeom>
        </p:spPr>
        <p:txBody>
          <a:bodyPr vert="horz" lIns="91440" tIns="45720" rIns="91440" bIns="45720" rtlCol="0"/>
          <a:lstStyle>
            <a:lvl1pPr algn="l">
              <a:defRPr sz="1200"/>
            </a:lvl1pPr>
          </a:lstStyle>
          <a:p>
            <a:endParaRPr/>
          </a:p>
        </p:txBody>
      </p:sp>
      <p:sp>
        <p:nvSpPr>
          <p:cNvPr id="3" name="Date Placeholder 2">
            <a:extLst>
              <a:ext uri="{FF2B5EF4-FFF2-40B4-BE49-F238E27FC236}">
                <a16:creationId xmlns:a16="http://schemas.microsoft.com/office/drawing/2014/main" id="{50D46D1C-E3FD-C28B-47E7-9A8F95BBC1D7}"/>
              </a:ext>
            </a:extLst>
          </p:cNvPr>
          <p:cNvSpPr>
            <a:spLocks noGrp="1"/>
          </p:cNvSpPr>
          <p:nvPr>
            <p:ph type="dt" idx="1"/>
          </p:nvPr>
        </p:nvSpPr>
        <p:spPr>
          <a:xfrm>
            <a:off x="5134448" y="1"/>
            <a:ext cx="3927546" cy="372249"/>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a:extLst>
              <a:ext uri="{FF2B5EF4-FFF2-40B4-BE49-F238E27FC236}">
                <a16:creationId xmlns:a16="http://schemas.microsoft.com/office/drawing/2014/main" id="{25B11955-CD00-B1F3-5082-1B47AC6D972B}"/>
              </a:ext>
            </a:extLst>
          </p:cNvPr>
          <p:cNvSpPr>
            <a:spLocks noGrp="1" noRot="1" noChangeAspect="1"/>
          </p:cNvSpPr>
          <p:nvPr>
            <p:ph type="sldImg" idx="2"/>
          </p:nvPr>
        </p:nvSpPr>
        <p:spPr>
          <a:xfrm>
            <a:off x="2054225" y="555625"/>
            <a:ext cx="4954588" cy="278765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a:extLst>
              <a:ext uri="{FF2B5EF4-FFF2-40B4-BE49-F238E27FC236}">
                <a16:creationId xmlns:a16="http://schemas.microsoft.com/office/drawing/2014/main" id="{76E54701-9C5E-B3FD-5928-96FF7B8774C3}"/>
              </a:ext>
            </a:extLst>
          </p:cNvPr>
          <p:cNvSpPr>
            <a:spLocks noGrp="1"/>
          </p:cNvSpPr>
          <p:nvPr>
            <p:ph type="body" sz="quarter" idx="3"/>
          </p:nvPr>
        </p:nvSpPr>
        <p:spPr>
          <a:xfrm>
            <a:off x="906357" y="3529471"/>
            <a:ext cx="7250853" cy="3345072"/>
          </a:xfrm>
          <a:prstGeom prst="rect">
            <a:avLst/>
          </a:prstGeom>
        </p:spPr>
        <p:txBody>
          <a:bodyPr vert="horz" lIns="91440" tIns="45720" rIns="91440" bIns="45720" rtlCol="0"/>
          <a:lstStyle/>
          <a:p>
            <a:pPr>
              <a:defRPr/>
            </a:pPr>
            <a:r>
              <a:rPr lang="en-GB" dirty="0"/>
              <a:t>The Reading Agency is an Approved Activity Provider for the Duke of Edinburgh’s Award scheme. This means that when young people aged 14+ volunteer in the library to support the Summer Reading Challenge, it counts towards the volunteering section of their Award.</a:t>
            </a:r>
            <a:endParaRPr lang="en-US" dirty="0">
              <a:ea typeface="Calibri" panose="020F0502020204030204"/>
              <a:cs typeface="Calibri" panose="020F0502020204030204"/>
            </a:endParaRPr>
          </a:p>
          <a:p>
            <a:pPr>
              <a:defRPr/>
            </a:pPr>
            <a:r>
              <a:rPr lang="en-GB" dirty="0"/>
              <a:t>Young people who are working towards completing the volunteering section of their Award will need to complete at least 3 months of volunteering at an average of one hour per week.</a:t>
            </a:r>
            <a:endParaRPr lang="en-GB" dirty="0">
              <a:ea typeface="Calibri" panose="020F0502020204030204"/>
              <a:cs typeface="Calibri" panose="020F0502020204030204"/>
            </a:endParaRPr>
          </a:p>
        </p:txBody>
      </p:sp>
      <p:sp>
        <p:nvSpPr>
          <p:cNvPr id="6" name="Footer Placeholder 5">
            <a:extLst>
              <a:ext uri="{FF2B5EF4-FFF2-40B4-BE49-F238E27FC236}">
                <a16:creationId xmlns:a16="http://schemas.microsoft.com/office/drawing/2014/main" id="{9E161A4C-FF6E-9872-D444-649C131F79D5}"/>
              </a:ext>
            </a:extLst>
          </p:cNvPr>
          <p:cNvSpPr>
            <a:spLocks noGrp="1"/>
          </p:cNvSpPr>
          <p:nvPr>
            <p:ph type="ftr" sz="quarter" idx="4"/>
          </p:nvPr>
        </p:nvSpPr>
        <p:spPr>
          <a:xfrm>
            <a:off x="0" y="7058944"/>
            <a:ext cx="3927546" cy="370526"/>
          </a:xfrm>
          <a:prstGeom prst="rect">
            <a:avLst/>
          </a:prstGeom>
        </p:spPr>
        <p:txBody>
          <a:bodyPr vert="horz" lIns="91440" tIns="45720" rIns="91440" bIns="45720" rtlCol="0" anchor="b"/>
          <a:lstStyle>
            <a:lvl1pPr algn="l">
              <a:defRPr sz="1200"/>
            </a:lvl1pPr>
          </a:lstStyle>
          <a:p>
            <a:endParaRPr/>
          </a:p>
        </p:txBody>
      </p:sp>
      <p:sp>
        <p:nvSpPr>
          <p:cNvPr id="7" name="Slide Number Placeholder 6">
            <a:extLst>
              <a:ext uri="{FF2B5EF4-FFF2-40B4-BE49-F238E27FC236}">
                <a16:creationId xmlns:a16="http://schemas.microsoft.com/office/drawing/2014/main" id="{FB5EB188-FED1-B638-AA24-FBD2DCEECAFE}"/>
              </a:ext>
            </a:extLst>
          </p:cNvPr>
          <p:cNvSpPr>
            <a:spLocks noGrp="1"/>
          </p:cNvSpPr>
          <p:nvPr>
            <p:ph type="sldNum" sz="quarter" idx="5"/>
          </p:nvPr>
        </p:nvSpPr>
        <p:spPr>
          <a:xfrm>
            <a:off x="5134448" y="7058944"/>
            <a:ext cx="3927546" cy="370526"/>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36008632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71B2431-D351-4C6E-A3CF-9DFAC0E3E050}" type="slidenum">
              <a:rPr lang="cs-CZ" smtClean="0"/>
              <a:t>9</a:t>
            </a:fld>
            <a:endParaRPr lang="cs-CZ"/>
          </a:p>
        </p:txBody>
      </p:sp>
    </p:spTree>
    <p:extLst>
      <p:ext uri="{BB962C8B-B14F-4D97-AF65-F5344CB8AC3E}">
        <p14:creationId xmlns:p14="http://schemas.microsoft.com/office/powerpoint/2010/main" val="13780581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6/11/2026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6/11/2026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6/11/2026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6/11/2026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6/11/2026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6/11/2026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jpeg"/><Relationship Id="rId10" Type="http://schemas.openxmlformats.org/officeDocument/2006/relationships/image" Target="../media/image9.jpeg"/><Relationship Id="rId4" Type="http://schemas.openxmlformats.org/officeDocument/2006/relationships/image" Target="../media/image3.png"/><Relationship Id="rId9" Type="http://schemas.openxmlformats.org/officeDocument/2006/relationships/image" Target="../media/image8.png"/></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8.png"/><Relationship Id="rId3" Type="http://schemas.openxmlformats.org/officeDocument/2006/relationships/image" Target="../media/image2.png"/><Relationship Id="rId7" Type="http://schemas.openxmlformats.org/officeDocument/2006/relationships/image" Target="../media/image11.png"/><Relationship Id="rId12"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5.png"/><Relationship Id="rId5" Type="http://schemas.openxmlformats.org/officeDocument/2006/relationships/image" Target="../media/image4.jpeg"/><Relationship Id="rId10" Type="http://schemas.openxmlformats.org/officeDocument/2006/relationships/image" Target="../media/image14.png"/><Relationship Id="rId4" Type="http://schemas.openxmlformats.org/officeDocument/2006/relationships/image" Target="../media/image3.png"/><Relationship Id="rId9" Type="http://schemas.openxmlformats.org/officeDocument/2006/relationships/image" Target="../media/image13.png"/><Relationship Id="rId14" Type="http://schemas.openxmlformats.org/officeDocument/2006/relationships/image" Target="../media/image9.jpeg"/></Relationships>
</file>

<file path=ppt/slides/_rels/slide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2.png"/><Relationship Id="rId7"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9.jpeg"/><Relationship Id="rId5" Type="http://schemas.openxmlformats.org/officeDocument/2006/relationships/image" Target="../media/image4.jpeg"/><Relationship Id="rId10" Type="http://schemas.openxmlformats.org/officeDocument/2006/relationships/image" Target="../media/image8.png"/><Relationship Id="rId4" Type="http://schemas.openxmlformats.org/officeDocument/2006/relationships/image" Target="../media/image3.png"/><Relationship Id="rId9" Type="http://schemas.openxmlformats.org/officeDocument/2006/relationships/image" Target="../media/image19.png"/></Relationships>
</file>

<file path=ppt/slides/_rels/slide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2.png"/><Relationship Id="rId7"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9.jpeg"/><Relationship Id="rId5" Type="http://schemas.openxmlformats.org/officeDocument/2006/relationships/image" Target="../media/image4.jpeg"/><Relationship Id="rId10" Type="http://schemas.openxmlformats.org/officeDocument/2006/relationships/image" Target="../media/image8.png"/><Relationship Id="rId4" Type="http://schemas.openxmlformats.org/officeDocument/2006/relationships/image" Target="../media/image3.png"/><Relationship Id="rId9" Type="http://schemas.openxmlformats.org/officeDocument/2006/relationships/image" Target="../media/image22.jpeg"/></Relationships>
</file>

<file path=ppt/slides/_rels/slide6.xml.rels><?xml version="1.0" encoding="UTF-8" standalone="yes"?>
<Relationships xmlns="http://schemas.openxmlformats.org/package/2006/relationships"><Relationship Id="rId8" Type="http://schemas.openxmlformats.org/officeDocument/2006/relationships/image" Target="../media/image9.jpeg"/><Relationship Id="rId13" Type="http://schemas.openxmlformats.org/officeDocument/2006/relationships/image" Target="../media/image26.jpeg"/><Relationship Id="rId18" Type="http://schemas.openxmlformats.org/officeDocument/2006/relationships/image" Target="../media/image31.png"/><Relationship Id="rId3" Type="http://schemas.openxmlformats.org/officeDocument/2006/relationships/image" Target="../media/image23.png"/><Relationship Id="rId7" Type="http://schemas.openxmlformats.org/officeDocument/2006/relationships/image" Target="../media/image8.png"/><Relationship Id="rId12" Type="http://schemas.openxmlformats.org/officeDocument/2006/relationships/image" Target="../media/image25.jpeg"/><Relationship Id="rId17" Type="http://schemas.openxmlformats.org/officeDocument/2006/relationships/image" Target="../media/image30.jpeg"/><Relationship Id="rId2" Type="http://schemas.openxmlformats.org/officeDocument/2006/relationships/notesSlide" Target="../notesSlides/notesSlide6.xml"/><Relationship Id="rId16"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24.jpeg"/><Relationship Id="rId5" Type="http://schemas.openxmlformats.org/officeDocument/2006/relationships/image" Target="../media/image4.jpeg"/><Relationship Id="rId15" Type="http://schemas.openxmlformats.org/officeDocument/2006/relationships/image" Target="../media/image28.jpeg"/><Relationship Id="rId10" Type="http://schemas.openxmlformats.org/officeDocument/2006/relationships/image" Target="../media/image15.png"/><Relationship Id="rId19" Type="http://schemas.openxmlformats.org/officeDocument/2006/relationships/image" Target="../media/image32.png"/><Relationship Id="rId4" Type="http://schemas.openxmlformats.org/officeDocument/2006/relationships/image" Target="../media/image3.png"/><Relationship Id="rId9" Type="http://schemas.openxmlformats.org/officeDocument/2006/relationships/image" Target="../media/image16.png"/><Relationship Id="rId14" Type="http://schemas.openxmlformats.org/officeDocument/2006/relationships/image" Target="../media/image27.jpeg"/></Relationships>
</file>

<file path=ppt/slides/_rels/slide7.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23.png"/><Relationship Id="rId7"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jpeg"/><Relationship Id="rId10" Type="http://schemas.openxmlformats.org/officeDocument/2006/relationships/image" Target="../media/image15.png"/><Relationship Id="rId4" Type="http://schemas.openxmlformats.org/officeDocument/2006/relationships/image" Target="../media/image3.png"/><Relationship Id="rId9" Type="http://schemas.openxmlformats.org/officeDocument/2006/relationships/image" Target="../media/image16.png"/></Relationships>
</file>

<file path=ppt/slides/_rels/slide8.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23.png"/><Relationship Id="rId7"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34.jpeg"/><Relationship Id="rId10" Type="http://schemas.openxmlformats.org/officeDocument/2006/relationships/image" Target="../media/image39.png"/><Relationship Id="rId4" Type="http://schemas.openxmlformats.org/officeDocument/2006/relationships/image" Target="../media/image33.png"/><Relationship Id="rId9" Type="http://schemas.openxmlformats.org/officeDocument/2006/relationships/image" Target="../media/image38.jpeg"/></Relationships>
</file>

<file path=ppt/slides/_rels/slide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png"/><Relationship Id="rId7" Type="http://schemas.openxmlformats.org/officeDocument/2006/relationships/image" Target="../media/image40.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 Id="rId9"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AF7B116-97E0-75A2-CC5B-C8BD37338628}"/>
              </a:ext>
            </a:extLst>
          </p:cNvPr>
          <p:cNvSpPr txBox="1"/>
          <p:nvPr/>
        </p:nvSpPr>
        <p:spPr>
          <a:xfrm>
            <a:off x="8915400" y="9791700"/>
            <a:ext cx="9067800" cy="276999"/>
          </a:xfrm>
          <a:prstGeom prst="rect">
            <a:avLst/>
          </a:prstGeom>
          <a:noFill/>
        </p:spPr>
        <p:txBody>
          <a:bodyPr wrap="square" rtlCol="0">
            <a:spAutoFit/>
          </a:bodyPr>
          <a:lstStyle/>
          <a:p>
            <a:pPr algn="r"/>
            <a:r>
              <a:rPr lang="en-GB" sz="1200">
                <a:solidFill>
                  <a:schemeClr val="bg1"/>
                </a:solidFill>
                <a:latin typeface="Gibson Book" pitchFamily="50" charset="0"/>
                <a:ea typeface="Gibson Book" pitchFamily="50" charset="0"/>
              </a:rPr>
              <a:t>Illustrations © Harry Woodgate 2026. Read to the Beat © The Reading Agency 2026, registered charity number 1085443 England and Wale</a:t>
            </a:r>
          </a:p>
        </p:txBody>
      </p:sp>
      <p:pic>
        <p:nvPicPr>
          <p:cNvPr id="7" name="Picture 6">
            <a:extLst>
              <a:ext uri="{FF2B5EF4-FFF2-40B4-BE49-F238E27FC236}">
                <a16:creationId xmlns:a16="http://schemas.microsoft.com/office/drawing/2014/main" id="{8B659A3D-C677-D714-4F14-B421CF0ADEEA}"/>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42" y="642"/>
            <a:ext cx="18286858" cy="10286358"/>
          </a:xfrm>
          <a:prstGeom prst="rect">
            <a:avLst/>
          </a:prstGeom>
        </p:spPr>
      </p:pic>
      <p:sp>
        <p:nvSpPr>
          <p:cNvPr id="4" name="TextBox 3">
            <a:extLst>
              <a:ext uri="{FF2B5EF4-FFF2-40B4-BE49-F238E27FC236}">
                <a16:creationId xmlns:a16="http://schemas.microsoft.com/office/drawing/2014/main" id="{E83CB15A-E0C0-A527-E54D-AF3B4E5E1164}"/>
              </a:ext>
            </a:extLst>
          </p:cNvPr>
          <p:cNvSpPr txBox="1"/>
          <p:nvPr/>
        </p:nvSpPr>
        <p:spPr>
          <a:xfrm>
            <a:off x="9067800" y="9944100"/>
            <a:ext cx="9067800" cy="276999"/>
          </a:xfrm>
          <a:prstGeom prst="rect">
            <a:avLst/>
          </a:prstGeom>
          <a:noFill/>
        </p:spPr>
        <p:txBody>
          <a:bodyPr wrap="square" rtlCol="0">
            <a:spAutoFit/>
          </a:bodyPr>
          <a:lstStyle/>
          <a:p>
            <a:pPr algn="r"/>
            <a:r>
              <a:rPr lang="en-GB" sz="1200" dirty="0">
                <a:solidFill>
                  <a:schemeClr val="bg1"/>
                </a:solidFill>
                <a:latin typeface="Gibson Book" pitchFamily="50" charset="0"/>
                <a:ea typeface="Gibson Book" pitchFamily="50" charset="0"/>
              </a:rPr>
              <a:t>Illustrations © Harry Woodgate 2026. Read to the Beat © The Reading Agency 2026, registered charity number 1085443 England and Wales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C83413DE-4DB2-26FC-4A33-45D9A37F48FB}"/>
              </a:ext>
            </a:extLst>
          </p:cNvPr>
          <p:cNvGrpSpPr/>
          <p:nvPr/>
        </p:nvGrpSpPr>
        <p:grpSpPr>
          <a:xfrm>
            <a:off x="-2" y="-38100"/>
            <a:ext cx="18288002" cy="10325100"/>
            <a:chOff x="-2" y="-38100"/>
            <a:chExt cx="18288002" cy="10325100"/>
          </a:xfrm>
        </p:grpSpPr>
        <p:grpSp>
          <p:nvGrpSpPr>
            <p:cNvPr id="17" name="Group 16">
              <a:extLst>
                <a:ext uri="{FF2B5EF4-FFF2-40B4-BE49-F238E27FC236}">
                  <a16:creationId xmlns:a16="http://schemas.microsoft.com/office/drawing/2014/main" id="{EE8F4C4F-F3DB-E8CF-3C75-CD6C40997178}"/>
                </a:ext>
              </a:extLst>
            </p:cNvPr>
            <p:cNvGrpSpPr/>
            <p:nvPr/>
          </p:nvGrpSpPr>
          <p:grpSpPr>
            <a:xfrm>
              <a:off x="-2" y="-38100"/>
              <a:ext cx="18288002" cy="10325099"/>
              <a:chOff x="-2" y="-38100"/>
              <a:chExt cx="18288002" cy="10325099"/>
            </a:xfrm>
          </p:grpSpPr>
          <p:sp>
            <p:nvSpPr>
              <p:cNvPr id="19" name="Freeform 2">
                <a:extLst>
                  <a:ext uri="{FF2B5EF4-FFF2-40B4-BE49-F238E27FC236}">
                    <a16:creationId xmlns:a16="http://schemas.microsoft.com/office/drawing/2014/main" id="{076C827B-37BE-55E8-BAE0-778624D28242}"/>
                  </a:ext>
                </a:extLst>
              </p:cNvPr>
              <p:cNvSpPr/>
              <p:nvPr/>
            </p:nvSpPr>
            <p:spPr>
              <a:xfrm>
                <a:off x="0" y="-38100"/>
                <a:ext cx="18288000" cy="10250328"/>
              </a:xfrm>
              <a:custGeom>
                <a:avLst/>
                <a:gdLst/>
                <a:ahLst/>
                <a:cxnLst/>
                <a:rect l="l" t="t" r="r" b="b"/>
                <a:pathLst>
                  <a:path w="18288000" h="10250328">
                    <a:moveTo>
                      <a:pt x="0" y="0"/>
                    </a:moveTo>
                    <a:lnTo>
                      <a:pt x="18288000" y="0"/>
                    </a:lnTo>
                    <a:lnTo>
                      <a:pt x="18288000" y="10250328"/>
                    </a:lnTo>
                    <a:lnTo>
                      <a:pt x="0" y="10250328"/>
                    </a:lnTo>
                    <a:lnTo>
                      <a:pt x="0" y="0"/>
                    </a:lnTo>
                    <a:close/>
                  </a:path>
                </a:pathLst>
              </a:custGeom>
              <a:blipFill>
                <a:blip r:embed="rId3" cstate="print">
                  <a:extLst>
                    <a:ext uri="{28A0092B-C50C-407E-A947-70E740481C1C}">
                      <a14:useLocalDpi xmlns:a14="http://schemas.microsoft.com/office/drawing/2010/main"/>
                    </a:ext>
                  </a:extLst>
                </a:blip>
                <a:stretch>
                  <a:fillRect/>
                </a:stretch>
              </a:blipFill>
            </p:spPr>
            <p:txBody>
              <a:bodyPr/>
              <a:lstStyle/>
              <a:p>
                <a:endParaRPr lang="en-GB"/>
              </a:p>
            </p:txBody>
          </p:sp>
          <p:grpSp>
            <p:nvGrpSpPr>
              <p:cNvPr id="20" name="Group 3">
                <a:extLst>
                  <a:ext uri="{FF2B5EF4-FFF2-40B4-BE49-F238E27FC236}">
                    <a16:creationId xmlns:a16="http://schemas.microsoft.com/office/drawing/2014/main" id="{06957F78-DB36-4895-C5D2-D64BFD5FE520}"/>
                  </a:ext>
                </a:extLst>
              </p:cNvPr>
              <p:cNvGrpSpPr/>
              <p:nvPr/>
            </p:nvGrpSpPr>
            <p:grpSpPr>
              <a:xfrm>
                <a:off x="-2" y="5611479"/>
                <a:ext cx="18288002" cy="4675520"/>
                <a:chOff x="632295" y="0"/>
                <a:chExt cx="24384003" cy="6234025"/>
              </a:xfrm>
            </p:grpSpPr>
            <p:sp>
              <p:nvSpPr>
                <p:cNvPr id="21" name="Freeform 4">
                  <a:extLst>
                    <a:ext uri="{FF2B5EF4-FFF2-40B4-BE49-F238E27FC236}">
                      <a16:creationId xmlns:a16="http://schemas.microsoft.com/office/drawing/2014/main" id="{EEC16B8D-D9B9-5B81-9261-704531D35FE9}"/>
                    </a:ext>
                  </a:extLst>
                </p:cNvPr>
                <p:cNvSpPr/>
                <p:nvPr/>
              </p:nvSpPr>
              <p:spPr>
                <a:xfrm>
                  <a:off x="632295" y="0"/>
                  <a:ext cx="24384003" cy="941772"/>
                </a:xfrm>
                <a:custGeom>
                  <a:avLst/>
                  <a:gdLst/>
                  <a:ahLst/>
                  <a:cxnLst/>
                  <a:rect l="l" t="t" r="r" b="b"/>
                  <a:pathLst>
                    <a:path w="26552186" h="941772">
                      <a:moveTo>
                        <a:pt x="0" y="0"/>
                      </a:moveTo>
                      <a:lnTo>
                        <a:pt x="26552186" y="0"/>
                      </a:lnTo>
                      <a:lnTo>
                        <a:pt x="26552186" y="941772"/>
                      </a:lnTo>
                      <a:lnTo>
                        <a:pt x="0" y="941772"/>
                      </a:lnTo>
                      <a:lnTo>
                        <a:pt x="0" y="0"/>
                      </a:lnTo>
                      <a:close/>
                    </a:path>
                  </a:pathLst>
                </a:custGeom>
                <a:blipFill>
                  <a:blip r:embed="rId4" cstate="print">
                    <a:extLst>
                      <a:ext uri="{28A0092B-C50C-407E-A947-70E740481C1C}">
                        <a14:useLocalDpi xmlns:a14="http://schemas.microsoft.com/office/drawing/2010/main"/>
                      </a:ext>
                    </a:extLst>
                  </a:blip>
                  <a:stretch>
                    <a:fillRect/>
                  </a:stretch>
                </a:blipFill>
              </p:spPr>
              <p:txBody>
                <a:bodyPr/>
                <a:lstStyle/>
                <a:p>
                  <a:endParaRPr lang="en-GB"/>
                </a:p>
              </p:txBody>
            </p:sp>
            <p:sp>
              <p:nvSpPr>
                <p:cNvPr id="22" name="Freeform 5">
                  <a:extLst>
                    <a:ext uri="{FF2B5EF4-FFF2-40B4-BE49-F238E27FC236}">
                      <a16:creationId xmlns:a16="http://schemas.microsoft.com/office/drawing/2014/main" id="{60C3FCAD-7C9C-321A-8588-75C73247D873}"/>
                    </a:ext>
                  </a:extLst>
                </p:cNvPr>
                <p:cNvSpPr/>
                <p:nvPr/>
              </p:nvSpPr>
              <p:spPr>
                <a:xfrm>
                  <a:off x="632298" y="888169"/>
                  <a:ext cx="24384000" cy="5345856"/>
                </a:xfrm>
                <a:custGeom>
                  <a:avLst/>
                  <a:gdLst/>
                  <a:ahLst/>
                  <a:cxnLst/>
                  <a:rect l="l" t="t" r="r" b="b"/>
                  <a:pathLst>
                    <a:path w="24384000" h="8475944">
                      <a:moveTo>
                        <a:pt x="0" y="0"/>
                      </a:moveTo>
                      <a:lnTo>
                        <a:pt x="24384000" y="0"/>
                      </a:lnTo>
                      <a:lnTo>
                        <a:pt x="24384000" y="8475944"/>
                      </a:lnTo>
                      <a:lnTo>
                        <a:pt x="0" y="8475944"/>
                      </a:lnTo>
                      <a:lnTo>
                        <a:pt x="0" y="0"/>
                      </a:lnTo>
                      <a:close/>
                    </a:path>
                  </a:pathLst>
                </a:custGeom>
                <a:blipFill>
                  <a:blip r:embed="rId5" cstate="print">
                    <a:extLst>
                      <a:ext uri="{28A0092B-C50C-407E-A947-70E740481C1C}">
                        <a14:useLocalDpi xmlns:a14="http://schemas.microsoft.com/office/drawing/2010/main"/>
                      </a:ext>
                    </a:extLst>
                  </a:blip>
                  <a:stretch>
                    <a:fillRect/>
                  </a:stretch>
                </a:blipFill>
              </p:spPr>
              <p:txBody>
                <a:bodyPr/>
                <a:lstStyle/>
                <a:p>
                  <a:endParaRPr lang="en-GB"/>
                </a:p>
              </p:txBody>
            </p:sp>
          </p:grpSp>
        </p:grpSp>
        <p:sp>
          <p:nvSpPr>
            <p:cNvPr id="18" name="Freeform 6">
              <a:extLst>
                <a:ext uri="{FF2B5EF4-FFF2-40B4-BE49-F238E27FC236}">
                  <a16:creationId xmlns:a16="http://schemas.microsoft.com/office/drawing/2014/main" id="{D811F483-911C-0E2B-663F-EACC584E56CF}"/>
                </a:ext>
              </a:extLst>
            </p:cNvPr>
            <p:cNvSpPr/>
            <p:nvPr/>
          </p:nvSpPr>
          <p:spPr>
            <a:xfrm>
              <a:off x="0" y="7272100"/>
              <a:ext cx="18277629" cy="3014900"/>
            </a:xfrm>
            <a:custGeom>
              <a:avLst/>
              <a:gdLst/>
              <a:ahLst/>
              <a:cxnLst/>
              <a:rect l="l" t="t" r="r" b="b"/>
              <a:pathLst>
                <a:path w="18479210" h="6564476">
                  <a:moveTo>
                    <a:pt x="0" y="0"/>
                  </a:moveTo>
                  <a:lnTo>
                    <a:pt x="18479210" y="0"/>
                  </a:lnTo>
                  <a:lnTo>
                    <a:pt x="18479210" y="6564476"/>
                  </a:lnTo>
                  <a:lnTo>
                    <a:pt x="0" y="6564476"/>
                  </a:lnTo>
                  <a:lnTo>
                    <a:pt x="0" y="0"/>
                  </a:lnTo>
                  <a:close/>
                </a:path>
              </a:pathLst>
            </a:custGeom>
            <a:blipFill>
              <a:blip r:embed="rId6" cstate="print">
                <a:extLst>
                  <a:ext uri="{28A0092B-C50C-407E-A947-70E740481C1C}">
                    <a14:useLocalDpi xmlns:a14="http://schemas.microsoft.com/office/drawing/2010/main"/>
                  </a:ext>
                </a:extLst>
              </a:blip>
              <a:stretch>
                <a:fillRect/>
              </a:stretch>
            </a:blipFill>
          </p:spPr>
          <p:txBody>
            <a:bodyPr/>
            <a:lstStyle/>
            <a:p>
              <a:endParaRPr lang="en-GB"/>
            </a:p>
          </p:txBody>
        </p:sp>
      </p:grpSp>
      <p:sp>
        <p:nvSpPr>
          <p:cNvPr id="7" name="Freeform 7"/>
          <p:cNvSpPr/>
          <p:nvPr/>
        </p:nvSpPr>
        <p:spPr>
          <a:xfrm rot="-489704">
            <a:off x="8690735" y="1602012"/>
            <a:ext cx="7180005" cy="3446402"/>
          </a:xfrm>
          <a:custGeom>
            <a:avLst/>
            <a:gdLst/>
            <a:ahLst/>
            <a:cxnLst/>
            <a:rect l="l" t="t" r="r" b="b"/>
            <a:pathLst>
              <a:path w="7180005" h="3446402">
                <a:moveTo>
                  <a:pt x="0" y="0"/>
                </a:moveTo>
                <a:lnTo>
                  <a:pt x="7180005" y="0"/>
                </a:lnTo>
                <a:lnTo>
                  <a:pt x="7180005" y="3446403"/>
                </a:lnTo>
                <a:lnTo>
                  <a:pt x="0" y="3446403"/>
                </a:lnTo>
                <a:lnTo>
                  <a:pt x="0" y="0"/>
                </a:lnTo>
                <a:close/>
              </a:path>
            </a:pathLst>
          </a:custGeom>
          <a:blipFill>
            <a:blip r:embed="rId7"/>
            <a:stretch>
              <a:fillRect/>
            </a:stretch>
          </a:blipFill>
        </p:spPr>
        <p:txBody>
          <a:bodyPr/>
          <a:lstStyle/>
          <a:p>
            <a:endParaRPr lang="en-GB"/>
          </a:p>
        </p:txBody>
      </p:sp>
      <p:sp>
        <p:nvSpPr>
          <p:cNvPr id="8" name="Freeform 8"/>
          <p:cNvSpPr/>
          <p:nvPr/>
        </p:nvSpPr>
        <p:spPr>
          <a:xfrm rot="212415" flipH="1">
            <a:off x="12121246" y="3039793"/>
            <a:ext cx="6356958" cy="6356958"/>
          </a:xfrm>
          <a:custGeom>
            <a:avLst/>
            <a:gdLst/>
            <a:ahLst/>
            <a:cxnLst/>
            <a:rect l="l" t="t" r="r" b="b"/>
            <a:pathLst>
              <a:path w="6356958" h="6356958">
                <a:moveTo>
                  <a:pt x="6356959" y="0"/>
                </a:moveTo>
                <a:lnTo>
                  <a:pt x="0" y="0"/>
                </a:lnTo>
                <a:lnTo>
                  <a:pt x="0" y="6356958"/>
                </a:lnTo>
                <a:lnTo>
                  <a:pt x="6356959" y="6356958"/>
                </a:lnTo>
                <a:lnTo>
                  <a:pt x="6356959" y="0"/>
                </a:lnTo>
                <a:close/>
              </a:path>
            </a:pathLst>
          </a:custGeom>
          <a:blipFill>
            <a:blip r:embed="rId8"/>
            <a:stretch>
              <a:fillRect/>
            </a:stretch>
          </a:blipFill>
        </p:spPr>
        <p:txBody>
          <a:bodyPr/>
          <a:lstStyle/>
          <a:p>
            <a:endParaRPr lang="en-GB"/>
          </a:p>
        </p:txBody>
      </p:sp>
      <p:sp>
        <p:nvSpPr>
          <p:cNvPr id="12" name="TextBox 12"/>
          <p:cNvSpPr txBox="1"/>
          <p:nvPr/>
        </p:nvSpPr>
        <p:spPr>
          <a:xfrm>
            <a:off x="3841099" y="3820"/>
            <a:ext cx="10605802" cy="1802387"/>
          </a:xfrm>
          <a:prstGeom prst="rect">
            <a:avLst/>
          </a:prstGeom>
        </p:spPr>
        <p:txBody>
          <a:bodyPr lIns="0" tIns="0" rIns="0" bIns="0" rtlCol="0" anchor="t">
            <a:spAutoFit/>
          </a:bodyPr>
          <a:lstStyle/>
          <a:p>
            <a:pPr algn="ctr">
              <a:lnSpc>
                <a:spcPts val="11880"/>
              </a:lnSpc>
            </a:pPr>
            <a:r>
              <a:rPr lang="en-US" sz="6600" b="1">
                <a:solidFill>
                  <a:srgbClr val="272557"/>
                </a:solidFill>
                <a:latin typeface="Arimo Bold"/>
                <a:ea typeface="Arimo Bold"/>
                <a:cs typeface="Arimo Bold"/>
                <a:sym typeface="Arimo Bold"/>
              </a:rPr>
              <a:t>Take on the Challenge!</a:t>
            </a:r>
          </a:p>
        </p:txBody>
      </p:sp>
      <p:grpSp>
        <p:nvGrpSpPr>
          <p:cNvPr id="13" name="Group 13"/>
          <p:cNvGrpSpPr/>
          <p:nvPr/>
        </p:nvGrpSpPr>
        <p:grpSpPr>
          <a:xfrm>
            <a:off x="496986" y="1806207"/>
            <a:ext cx="7854629" cy="7917821"/>
            <a:chOff x="0" y="0"/>
            <a:chExt cx="10472839" cy="10557094"/>
          </a:xfrm>
        </p:grpSpPr>
        <p:sp>
          <p:nvSpPr>
            <p:cNvPr id="14" name="Freeform 14"/>
            <p:cNvSpPr/>
            <p:nvPr/>
          </p:nvSpPr>
          <p:spPr>
            <a:xfrm>
              <a:off x="0" y="0"/>
              <a:ext cx="10472806" cy="10557081"/>
            </a:xfrm>
            <a:custGeom>
              <a:avLst/>
              <a:gdLst/>
              <a:ahLst/>
              <a:cxnLst/>
              <a:rect l="l" t="t" r="r" b="b"/>
              <a:pathLst>
                <a:path w="10472806" h="10557081">
                  <a:moveTo>
                    <a:pt x="0" y="1759557"/>
                  </a:moveTo>
                  <a:cubicBezTo>
                    <a:pt x="0" y="787734"/>
                    <a:pt x="672784" y="0"/>
                    <a:pt x="1502794" y="0"/>
                  </a:cubicBezTo>
                  <a:lnTo>
                    <a:pt x="8970012" y="0"/>
                  </a:lnTo>
                  <a:cubicBezTo>
                    <a:pt x="9800022" y="0"/>
                    <a:pt x="10472806" y="787734"/>
                    <a:pt x="10472806" y="1759557"/>
                  </a:cubicBezTo>
                  <a:lnTo>
                    <a:pt x="10472806" y="8797524"/>
                  </a:lnTo>
                  <a:cubicBezTo>
                    <a:pt x="10472806" y="9769347"/>
                    <a:pt x="9800022" y="10557081"/>
                    <a:pt x="8970012" y="10557081"/>
                  </a:cubicBezTo>
                  <a:lnTo>
                    <a:pt x="1502794" y="10557081"/>
                  </a:lnTo>
                  <a:cubicBezTo>
                    <a:pt x="672784" y="10557082"/>
                    <a:pt x="0" y="9769347"/>
                    <a:pt x="0" y="8797524"/>
                  </a:cubicBezTo>
                  <a:close/>
                </a:path>
              </a:pathLst>
            </a:custGeom>
            <a:solidFill>
              <a:srgbClr val="FFFFFF"/>
            </a:solidFill>
          </p:spPr>
          <p:txBody>
            <a:bodyPr/>
            <a:lstStyle/>
            <a:p>
              <a:endParaRPr lang="en-GB"/>
            </a:p>
          </p:txBody>
        </p:sp>
        <p:sp>
          <p:nvSpPr>
            <p:cNvPr id="15" name="TextBox 15"/>
            <p:cNvSpPr txBox="1"/>
            <p:nvPr/>
          </p:nvSpPr>
          <p:spPr>
            <a:xfrm>
              <a:off x="0" y="-19050"/>
              <a:ext cx="10472839" cy="10576144"/>
            </a:xfrm>
            <a:prstGeom prst="rect">
              <a:avLst/>
            </a:prstGeom>
          </p:spPr>
          <p:txBody>
            <a:bodyPr lIns="317500" tIns="317500" rIns="317500" bIns="317500" rtlCol="0" anchor="t"/>
            <a:lstStyle/>
            <a:p>
              <a:pPr marL="624364" lvl="1" indent="-312182" algn="l">
                <a:lnSpc>
                  <a:spcPts val="4140"/>
                </a:lnSpc>
                <a:buFont typeface="Arial"/>
                <a:buChar char="•"/>
              </a:pPr>
              <a:r>
                <a:rPr lang="en-US" sz="3450" dirty="0">
                  <a:solidFill>
                    <a:srgbClr val="272557"/>
                  </a:solidFill>
                  <a:latin typeface="Arimo"/>
                  <a:ea typeface="Arimo"/>
                  <a:cs typeface="Arimo"/>
                  <a:sym typeface="Arimo"/>
                </a:rPr>
                <a:t>Go to your library this summer to sign up and get your </a:t>
              </a:r>
              <a:r>
                <a:rPr lang="en-US" sz="3450" b="1" dirty="0">
                  <a:solidFill>
                    <a:srgbClr val="EB3488"/>
                  </a:solidFill>
                  <a:latin typeface="Arimo Bold"/>
                  <a:ea typeface="Arimo Bold"/>
                  <a:cs typeface="Arimo Bold"/>
                  <a:sym typeface="Arimo Bold"/>
                </a:rPr>
                <a:t>Read to the Beat sticker booklet and exclusive Storytime Magazine</a:t>
              </a:r>
            </a:p>
            <a:p>
              <a:pPr marL="624364" lvl="1" indent="-312182" algn="l">
                <a:lnSpc>
                  <a:spcPts val="4140"/>
                </a:lnSpc>
              </a:pPr>
              <a:endParaRPr lang="en-US" sz="3450" b="1" dirty="0">
                <a:solidFill>
                  <a:srgbClr val="EB3488"/>
                </a:solidFill>
                <a:latin typeface="Arimo Bold"/>
                <a:ea typeface="Arimo Bold"/>
                <a:cs typeface="Arimo Bold"/>
                <a:sym typeface="Arimo Bold"/>
              </a:endParaRPr>
            </a:p>
            <a:p>
              <a:pPr marL="624364" lvl="1" indent="-312182" algn="l">
                <a:lnSpc>
                  <a:spcPts val="4140"/>
                </a:lnSpc>
                <a:buFont typeface="Arial"/>
                <a:buChar char="•"/>
              </a:pPr>
              <a:r>
                <a:rPr lang="en-US" sz="3450" dirty="0">
                  <a:solidFill>
                    <a:srgbClr val="272557"/>
                  </a:solidFill>
                  <a:latin typeface="Arimo"/>
                  <a:ea typeface="Arimo"/>
                  <a:cs typeface="Arimo"/>
                  <a:sym typeface="Arimo"/>
                </a:rPr>
                <a:t>Read </a:t>
              </a:r>
              <a:r>
                <a:rPr lang="en-US" sz="3450" b="1" dirty="0">
                  <a:solidFill>
                    <a:srgbClr val="EB3488"/>
                  </a:solidFill>
                  <a:latin typeface="Arimo Bold"/>
                  <a:ea typeface="Arimo Bold"/>
                  <a:cs typeface="Arimo Bold"/>
                  <a:sym typeface="Arimo Bold"/>
                </a:rPr>
                <a:t>ANYTHING</a:t>
              </a:r>
              <a:r>
                <a:rPr lang="en-US" sz="3450" dirty="0">
                  <a:solidFill>
                    <a:srgbClr val="E53191"/>
                  </a:solidFill>
                  <a:latin typeface="Arimo"/>
                  <a:ea typeface="Arimo"/>
                  <a:cs typeface="Arimo"/>
                  <a:sym typeface="Arimo"/>
                </a:rPr>
                <a:t> </a:t>
              </a:r>
              <a:r>
                <a:rPr lang="en-US" sz="3450" dirty="0">
                  <a:solidFill>
                    <a:srgbClr val="272557"/>
                  </a:solidFill>
                  <a:latin typeface="Arimo"/>
                  <a:ea typeface="Arimo"/>
                  <a:cs typeface="Arimo"/>
                  <a:sym typeface="Arimo"/>
                </a:rPr>
                <a:t>you like</a:t>
              </a:r>
            </a:p>
            <a:p>
              <a:pPr marL="624364" lvl="1" indent="-312182" algn="l">
                <a:lnSpc>
                  <a:spcPts val="4140"/>
                </a:lnSpc>
              </a:pPr>
              <a:endParaRPr lang="en-US" sz="3450" dirty="0">
                <a:solidFill>
                  <a:srgbClr val="272557"/>
                </a:solidFill>
                <a:latin typeface="Arimo"/>
                <a:ea typeface="Arimo"/>
                <a:cs typeface="Arimo"/>
                <a:sym typeface="Arimo"/>
              </a:endParaRPr>
            </a:p>
            <a:p>
              <a:pPr marL="624364" lvl="1" indent="-312182" algn="l">
                <a:lnSpc>
                  <a:spcPts val="4140"/>
                </a:lnSpc>
                <a:buFont typeface="Arial"/>
                <a:buChar char="•"/>
              </a:pPr>
              <a:r>
                <a:rPr lang="en-US" sz="3450" dirty="0">
                  <a:solidFill>
                    <a:srgbClr val="002060"/>
                  </a:solidFill>
                  <a:latin typeface="Arimo"/>
                  <a:ea typeface="Arimo"/>
                  <a:cs typeface="Arimo"/>
                  <a:sym typeface="Arimo"/>
                </a:rPr>
                <a:t>Collect</a:t>
              </a:r>
              <a:r>
                <a:rPr lang="en-US" sz="3450" dirty="0">
                  <a:solidFill>
                    <a:srgbClr val="EB3488"/>
                  </a:solidFill>
                  <a:latin typeface="Arimo"/>
                  <a:ea typeface="Arimo"/>
                  <a:cs typeface="Arimo"/>
                  <a:sym typeface="Arimo"/>
                </a:rPr>
                <a:t> </a:t>
              </a:r>
              <a:r>
                <a:rPr lang="en-US" sz="3450" b="1" dirty="0">
                  <a:solidFill>
                    <a:srgbClr val="EB3488"/>
                  </a:solidFill>
                  <a:latin typeface="Arimo Bold"/>
                  <a:ea typeface="Arimo Bold"/>
                  <a:cs typeface="Arimo Bold"/>
                  <a:sym typeface="Arimo Bold"/>
                </a:rPr>
                <a:t>stickers</a:t>
              </a:r>
              <a:r>
                <a:rPr lang="en-US" sz="3450" dirty="0">
                  <a:solidFill>
                    <a:srgbClr val="EB3488"/>
                  </a:solidFill>
                  <a:latin typeface="Arimo"/>
                  <a:ea typeface="Arimo"/>
                  <a:cs typeface="Arimo"/>
                  <a:sym typeface="Arimo"/>
                </a:rPr>
                <a:t> </a:t>
              </a:r>
              <a:r>
                <a:rPr lang="en-US" sz="3450" dirty="0">
                  <a:solidFill>
                    <a:srgbClr val="002060"/>
                  </a:solidFill>
                  <a:latin typeface="Arimo"/>
                  <a:ea typeface="Arimo"/>
                  <a:cs typeface="Arimo"/>
                  <a:sym typeface="Arimo"/>
                </a:rPr>
                <a:t>from your library and add them to your sticker booklet as you read more</a:t>
              </a:r>
            </a:p>
            <a:p>
              <a:pPr marL="624364" lvl="1" indent="-312182" algn="l">
                <a:lnSpc>
                  <a:spcPts val="4140"/>
                </a:lnSpc>
              </a:pPr>
              <a:endParaRPr lang="en-US" sz="3450" dirty="0">
                <a:solidFill>
                  <a:srgbClr val="002060"/>
                </a:solidFill>
                <a:latin typeface="Arimo"/>
                <a:ea typeface="Arimo"/>
                <a:cs typeface="Arimo"/>
                <a:sym typeface="Arimo"/>
              </a:endParaRPr>
            </a:p>
            <a:p>
              <a:pPr marL="624364" lvl="1" indent="-312182" algn="l">
                <a:lnSpc>
                  <a:spcPts val="4140"/>
                </a:lnSpc>
                <a:buFont typeface="Arial"/>
                <a:buChar char="•"/>
              </a:pPr>
              <a:r>
                <a:rPr lang="en-US" sz="3450" b="1" dirty="0">
                  <a:solidFill>
                    <a:srgbClr val="272557"/>
                  </a:solidFill>
                  <a:latin typeface="Arimo Bold"/>
                  <a:ea typeface="Arimo Bold"/>
                  <a:cs typeface="Arimo Bold"/>
                  <a:sym typeface="Arimo Bold"/>
                </a:rPr>
                <a:t>Rewards</a:t>
              </a:r>
              <a:r>
                <a:rPr lang="en-US" sz="3450" dirty="0">
                  <a:solidFill>
                    <a:srgbClr val="272557"/>
                  </a:solidFill>
                  <a:latin typeface="Arimo"/>
                  <a:ea typeface="Arimo"/>
                  <a:cs typeface="Arimo"/>
                  <a:sym typeface="Arimo"/>
                </a:rPr>
                <a:t> for meeting your goal!</a:t>
              </a:r>
            </a:p>
            <a:p>
              <a:pPr marL="624364" lvl="1" indent="-312182" algn="l">
                <a:lnSpc>
                  <a:spcPts val="4140"/>
                </a:lnSpc>
              </a:pPr>
              <a:endParaRPr lang="en-US" sz="3450" dirty="0">
                <a:solidFill>
                  <a:srgbClr val="272557"/>
                </a:solidFill>
                <a:latin typeface="Arimo"/>
                <a:ea typeface="Arimo"/>
                <a:cs typeface="Arimo"/>
                <a:sym typeface="Arimo"/>
              </a:endParaRPr>
            </a:p>
          </p:txBody>
        </p:sp>
      </p:grpSp>
      <p:grpSp>
        <p:nvGrpSpPr>
          <p:cNvPr id="23" name="Group 9">
            <a:extLst>
              <a:ext uri="{FF2B5EF4-FFF2-40B4-BE49-F238E27FC236}">
                <a16:creationId xmlns:a16="http://schemas.microsoft.com/office/drawing/2014/main" id="{197FCCC7-CF61-62E5-2A10-4458397FD652}"/>
              </a:ext>
            </a:extLst>
          </p:cNvPr>
          <p:cNvGrpSpPr/>
          <p:nvPr/>
        </p:nvGrpSpPr>
        <p:grpSpPr>
          <a:xfrm>
            <a:off x="0" y="8596222"/>
            <a:ext cx="18288001" cy="1690778"/>
            <a:chOff x="671367" y="0"/>
            <a:chExt cx="24384003" cy="2254370"/>
          </a:xfrm>
        </p:grpSpPr>
        <p:sp>
          <p:nvSpPr>
            <p:cNvPr id="24" name="Freeform 10">
              <a:extLst>
                <a:ext uri="{FF2B5EF4-FFF2-40B4-BE49-F238E27FC236}">
                  <a16:creationId xmlns:a16="http://schemas.microsoft.com/office/drawing/2014/main" id="{8728C275-E7DA-2CAC-C2A7-2201E4DCAD04}"/>
                </a:ext>
              </a:extLst>
            </p:cNvPr>
            <p:cNvSpPr/>
            <p:nvPr/>
          </p:nvSpPr>
          <p:spPr>
            <a:xfrm>
              <a:off x="671368" y="0"/>
              <a:ext cx="24370174" cy="941772"/>
            </a:xfrm>
            <a:custGeom>
              <a:avLst/>
              <a:gdLst/>
              <a:ahLst/>
              <a:cxnLst/>
              <a:rect l="l" t="t" r="r" b="b"/>
              <a:pathLst>
                <a:path w="26552186" h="941772">
                  <a:moveTo>
                    <a:pt x="0" y="0"/>
                  </a:moveTo>
                  <a:lnTo>
                    <a:pt x="26552186" y="0"/>
                  </a:lnTo>
                  <a:lnTo>
                    <a:pt x="26552186" y="941772"/>
                  </a:lnTo>
                  <a:lnTo>
                    <a:pt x="0" y="941772"/>
                  </a:lnTo>
                  <a:lnTo>
                    <a:pt x="0" y="0"/>
                  </a:lnTo>
                  <a:close/>
                </a:path>
              </a:pathLst>
            </a:custGeom>
            <a:blipFill>
              <a:blip r:embed="rId9" cstate="print">
                <a:extLst>
                  <a:ext uri="{28A0092B-C50C-407E-A947-70E740481C1C}">
                    <a14:useLocalDpi xmlns:a14="http://schemas.microsoft.com/office/drawing/2010/main"/>
                  </a:ext>
                </a:extLst>
              </a:blip>
              <a:stretch>
                <a:fillRect/>
              </a:stretch>
            </a:blipFill>
          </p:spPr>
          <p:txBody>
            <a:bodyPr/>
            <a:lstStyle/>
            <a:p>
              <a:endParaRPr lang="en-GB"/>
            </a:p>
          </p:txBody>
        </p:sp>
        <p:sp>
          <p:nvSpPr>
            <p:cNvPr id="25" name="Freeform 11">
              <a:extLst>
                <a:ext uri="{FF2B5EF4-FFF2-40B4-BE49-F238E27FC236}">
                  <a16:creationId xmlns:a16="http://schemas.microsoft.com/office/drawing/2014/main" id="{DA9062C6-FF09-544C-8A3C-3525321E8B63}"/>
                </a:ext>
              </a:extLst>
            </p:cNvPr>
            <p:cNvSpPr/>
            <p:nvPr/>
          </p:nvSpPr>
          <p:spPr>
            <a:xfrm>
              <a:off x="671367" y="888169"/>
              <a:ext cx="24384003" cy="1366201"/>
            </a:xfrm>
            <a:custGeom>
              <a:avLst/>
              <a:gdLst/>
              <a:ahLst/>
              <a:cxnLst/>
              <a:rect l="l" t="t" r="r" b="b"/>
              <a:pathLst>
                <a:path w="24384000" h="8475944">
                  <a:moveTo>
                    <a:pt x="0" y="0"/>
                  </a:moveTo>
                  <a:lnTo>
                    <a:pt x="24384000" y="0"/>
                  </a:lnTo>
                  <a:lnTo>
                    <a:pt x="24384000" y="8475944"/>
                  </a:lnTo>
                  <a:lnTo>
                    <a:pt x="0" y="8475944"/>
                  </a:lnTo>
                  <a:lnTo>
                    <a:pt x="0" y="0"/>
                  </a:lnTo>
                  <a:close/>
                </a:path>
              </a:pathLst>
            </a:custGeom>
            <a:blipFill>
              <a:blip r:embed="rId10" cstate="print">
                <a:extLst>
                  <a:ext uri="{28A0092B-C50C-407E-A947-70E740481C1C}">
                    <a14:useLocalDpi xmlns:a14="http://schemas.microsoft.com/office/drawing/2010/main"/>
                  </a:ext>
                </a:extLst>
              </a:blip>
              <a:stretch>
                <a:fillRect/>
              </a:stretch>
            </a:blipFill>
          </p:spPr>
          <p:txBody>
            <a:bodyPr/>
            <a:lstStyle/>
            <a:p>
              <a:endParaRPr lang="en-GB"/>
            </a:p>
          </p:txBody>
        </p:sp>
      </p:grpSp>
      <p:sp>
        <p:nvSpPr>
          <p:cNvPr id="2" name="TextBox 1">
            <a:extLst>
              <a:ext uri="{FF2B5EF4-FFF2-40B4-BE49-F238E27FC236}">
                <a16:creationId xmlns:a16="http://schemas.microsoft.com/office/drawing/2014/main" id="{105019C3-E29B-8317-46B5-85A729C07707}"/>
              </a:ext>
            </a:extLst>
          </p:cNvPr>
          <p:cNvSpPr txBox="1"/>
          <p:nvPr/>
        </p:nvSpPr>
        <p:spPr>
          <a:xfrm>
            <a:off x="8915400" y="9791700"/>
            <a:ext cx="9067800" cy="276999"/>
          </a:xfrm>
          <a:prstGeom prst="rect">
            <a:avLst/>
          </a:prstGeom>
          <a:noFill/>
        </p:spPr>
        <p:txBody>
          <a:bodyPr wrap="square" rtlCol="0">
            <a:spAutoFit/>
          </a:bodyPr>
          <a:lstStyle/>
          <a:p>
            <a:pPr algn="r"/>
            <a:r>
              <a:rPr lang="en-GB" sz="1200" dirty="0">
                <a:solidFill>
                  <a:schemeClr val="bg1"/>
                </a:solidFill>
                <a:latin typeface="Gibson Book" pitchFamily="50" charset="0"/>
                <a:ea typeface="Gibson Book" pitchFamily="50" charset="0"/>
              </a:rPr>
              <a:t>Illustrations © Harry Woodgate 2026. Read to the Beat © The Reading Agency 2026, registered charity number 1085443 England and Wales</a:t>
            </a:r>
          </a:p>
        </p:txBody>
      </p:sp>
      <p:pic>
        <p:nvPicPr>
          <p:cNvPr id="3" name="Picture 2">
            <a:extLst>
              <a:ext uri="{FF2B5EF4-FFF2-40B4-BE49-F238E27FC236}">
                <a16:creationId xmlns:a16="http://schemas.microsoft.com/office/drawing/2014/main" id="{566992F4-FB4A-EE8E-02C9-8647B15C3103}"/>
              </a:ext>
            </a:extLst>
          </p:cNvPr>
          <p:cNvPicPr>
            <a:picLocks noChangeAspect="1"/>
          </p:cNvPicPr>
          <p:nvPr/>
        </p:nvPicPr>
        <p:blipFill>
          <a:blip r:embed="rId11"/>
          <a:stretch>
            <a:fillRect/>
          </a:stretch>
        </p:blipFill>
        <p:spPr>
          <a:xfrm rot="897924">
            <a:off x="9562888" y="4871592"/>
            <a:ext cx="2605818" cy="362665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Group 38">
            <a:extLst>
              <a:ext uri="{FF2B5EF4-FFF2-40B4-BE49-F238E27FC236}">
                <a16:creationId xmlns:a16="http://schemas.microsoft.com/office/drawing/2014/main" id="{5CD76C7D-FE31-DC61-D2B5-9AF8DE8E15C0}"/>
              </a:ext>
            </a:extLst>
          </p:cNvPr>
          <p:cNvGrpSpPr/>
          <p:nvPr/>
        </p:nvGrpSpPr>
        <p:grpSpPr>
          <a:xfrm>
            <a:off x="-2" y="-38100"/>
            <a:ext cx="18288002" cy="10325100"/>
            <a:chOff x="-2" y="-38100"/>
            <a:chExt cx="18288002" cy="10325100"/>
          </a:xfrm>
        </p:grpSpPr>
        <p:grpSp>
          <p:nvGrpSpPr>
            <p:cNvPr id="40" name="Group 39">
              <a:extLst>
                <a:ext uri="{FF2B5EF4-FFF2-40B4-BE49-F238E27FC236}">
                  <a16:creationId xmlns:a16="http://schemas.microsoft.com/office/drawing/2014/main" id="{79893C9C-0E33-8882-8E06-88CC530ABAF3}"/>
                </a:ext>
              </a:extLst>
            </p:cNvPr>
            <p:cNvGrpSpPr/>
            <p:nvPr/>
          </p:nvGrpSpPr>
          <p:grpSpPr>
            <a:xfrm>
              <a:off x="-2" y="-38100"/>
              <a:ext cx="18288002" cy="10325099"/>
              <a:chOff x="-2" y="-38100"/>
              <a:chExt cx="18288002" cy="10325099"/>
            </a:xfrm>
          </p:grpSpPr>
          <p:sp>
            <p:nvSpPr>
              <p:cNvPr id="42" name="Freeform 2">
                <a:extLst>
                  <a:ext uri="{FF2B5EF4-FFF2-40B4-BE49-F238E27FC236}">
                    <a16:creationId xmlns:a16="http://schemas.microsoft.com/office/drawing/2014/main" id="{08700774-6890-CC8E-D118-397758EDD9B6}"/>
                  </a:ext>
                </a:extLst>
              </p:cNvPr>
              <p:cNvSpPr/>
              <p:nvPr/>
            </p:nvSpPr>
            <p:spPr>
              <a:xfrm>
                <a:off x="0" y="-38100"/>
                <a:ext cx="18288000" cy="10250328"/>
              </a:xfrm>
              <a:custGeom>
                <a:avLst/>
                <a:gdLst/>
                <a:ahLst/>
                <a:cxnLst/>
                <a:rect l="l" t="t" r="r" b="b"/>
                <a:pathLst>
                  <a:path w="18288000" h="10250328">
                    <a:moveTo>
                      <a:pt x="0" y="0"/>
                    </a:moveTo>
                    <a:lnTo>
                      <a:pt x="18288000" y="0"/>
                    </a:lnTo>
                    <a:lnTo>
                      <a:pt x="18288000" y="10250328"/>
                    </a:lnTo>
                    <a:lnTo>
                      <a:pt x="0" y="10250328"/>
                    </a:lnTo>
                    <a:lnTo>
                      <a:pt x="0" y="0"/>
                    </a:lnTo>
                    <a:close/>
                  </a:path>
                </a:pathLst>
              </a:custGeom>
              <a:blipFill>
                <a:blip r:embed="rId3" cstate="print">
                  <a:extLst>
                    <a:ext uri="{28A0092B-C50C-407E-A947-70E740481C1C}">
                      <a14:useLocalDpi xmlns:a14="http://schemas.microsoft.com/office/drawing/2010/main"/>
                    </a:ext>
                  </a:extLst>
                </a:blip>
                <a:stretch>
                  <a:fillRect/>
                </a:stretch>
              </a:blipFill>
            </p:spPr>
            <p:txBody>
              <a:bodyPr/>
              <a:lstStyle/>
              <a:p>
                <a:endParaRPr lang="en-GB"/>
              </a:p>
            </p:txBody>
          </p:sp>
          <p:grpSp>
            <p:nvGrpSpPr>
              <p:cNvPr id="43" name="Group 3">
                <a:extLst>
                  <a:ext uri="{FF2B5EF4-FFF2-40B4-BE49-F238E27FC236}">
                    <a16:creationId xmlns:a16="http://schemas.microsoft.com/office/drawing/2014/main" id="{9C67BFD8-466C-704D-1739-61C345B0D3A5}"/>
                  </a:ext>
                </a:extLst>
              </p:cNvPr>
              <p:cNvGrpSpPr/>
              <p:nvPr/>
            </p:nvGrpSpPr>
            <p:grpSpPr>
              <a:xfrm>
                <a:off x="-2" y="5611479"/>
                <a:ext cx="18288002" cy="4675520"/>
                <a:chOff x="632295" y="0"/>
                <a:chExt cx="24384003" cy="6234025"/>
              </a:xfrm>
            </p:grpSpPr>
            <p:sp>
              <p:nvSpPr>
                <p:cNvPr id="44" name="Freeform 4">
                  <a:extLst>
                    <a:ext uri="{FF2B5EF4-FFF2-40B4-BE49-F238E27FC236}">
                      <a16:creationId xmlns:a16="http://schemas.microsoft.com/office/drawing/2014/main" id="{5312F577-29A1-A2A0-7E8E-83C120A4C752}"/>
                    </a:ext>
                  </a:extLst>
                </p:cNvPr>
                <p:cNvSpPr/>
                <p:nvPr/>
              </p:nvSpPr>
              <p:spPr>
                <a:xfrm>
                  <a:off x="632295" y="0"/>
                  <a:ext cx="24384003" cy="941772"/>
                </a:xfrm>
                <a:custGeom>
                  <a:avLst/>
                  <a:gdLst/>
                  <a:ahLst/>
                  <a:cxnLst/>
                  <a:rect l="l" t="t" r="r" b="b"/>
                  <a:pathLst>
                    <a:path w="26552186" h="941772">
                      <a:moveTo>
                        <a:pt x="0" y="0"/>
                      </a:moveTo>
                      <a:lnTo>
                        <a:pt x="26552186" y="0"/>
                      </a:lnTo>
                      <a:lnTo>
                        <a:pt x="26552186" y="941772"/>
                      </a:lnTo>
                      <a:lnTo>
                        <a:pt x="0" y="941772"/>
                      </a:lnTo>
                      <a:lnTo>
                        <a:pt x="0" y="0"/>
                      </a:lnTo>
                      <a:close/>
                    </a:path>
                  </a:pathLst>
                </a:custGeom>
                <a:blipFill>
                  <a:blip r:embed="rId4" cstate="print">
                    <a:extLst>
                      <a:ext uri="{28A0092B-C50C-407E-A947-70E740481C1C}">
                        <a14:useLocalDpi xmlns:a14="http://schemas.microsoft.com/office/drawing/2010/main"/>
                      </a:ext>
                    </a:extLst>
                  </a:blip>
                  <a:stretch>
                    <a:fillRect/>
                  </a:stretch>
                </a:blipFill>
              </p:spPr>
              <p:txBody>
                <a:bodyPr/>
                <a:lstStyle/>
                <a:p>
                  <a:endParaRPr lang="en-GB"/>
                </a:p>
              </p:txBody>
            </p:sp>
            <p:sp>
              <p:nvSpPr>
                <p:cNvPr id="45" name="Freeform 5">
                  <a:extLst>
                    <a:ext uri="{FF2B5EF4-FFF2-40B4-BE49-F238E27FC236}">
                      <a16:creationId xmlns:a16="http://schemas.microsoft.com/office/drawing/2014/main" id="{327B89E9-4D2C-4C94-4FAB-9909D542AE1A}"/>
                    </a:ext>
                  </a:extLst>
                </p:cNvPr>
                <p:cNvSpPr/>
                <p:nvPr/>
              </p:nvSpPr>
              <p:spPr>
                <a:xfrm>
                  <a:off x="632298" y="888169"/>
                  <a:ext cx="24384000" cy="5345856"/>
                </a:xfrm>
                <a:custGeom>
                  <a:avLst/>
                  <a:gdLst/>
                  <a:ahLst/>
                  <a:cxnLst/>
                  <a:rect l="l" t="t" r="r" b="b"/>
                  <a:pathLst>
                    <a:path w="24384000" h="8475944">
                      <a:moveTo>
                        <a:pt x="0" y="0"/>
                      </a:moveTo>
                      <a:lnTo>
                        <a:pt x="24384000" y="0"/>
                      </a:lnTo>
                      <a:lnTo>
                        <a:pt x="24384000" y="8475944"/>
                      </a:lnTo>
                      <a:lnTo>
                        <a:pt x="0" y="8475944"/>
                      </a:lnTo>
                      <a:lnTo>
                        <a:pt x="0" y="0"/>
                      </a:lnTo>
                      <a:close/>
                    </a:path>
                  </a:pathLst>
                </a:custGeom>
                <a:blipFill>
                  <a:blip r:embed="rId5" cstate="print">
                    <a:extLst>
                      <a:ext uri="{28A0092B-C50C-407E-A947-70E740481C1C}">
                        <a14:useLocalDpi xmlns:a14="http://schemas.microsoft.com/office/drawing/2010/main"/>
                      </a:ext>
                    </a:extLst>
                  </a:blip>
                  <a:stretch>
                    <a:fillRect/>
                  </a:stretch>
                </a:blipFill>
              </p:spPr>
              <p:txBody>
                <a:bodyPr/>
                <a:lstStyle/>
                <a:p>
                  <a:endParaRPr lang="en-GB"/>
                </a:p>
              </p:txBody>
            </p:sp>
          </p:grpSp>
        </p:grpSp>
        <p:sp>
          <p:nvSpPr>
            <p:cNvPr id="41" name="Freeform 6">
              <a:extLst>
                <a:ext uri="{FF2B5EF4-FFF2-40B4-BE49-F238E27FC236}">
                  <a16:creationId xmlns:a16="http://schemas.microsoft.com/office/drawing/2014/main" id="{9E213EC3-8B9D-4939-7604-EC9FAB5DC1E4}"/>
                </a:ext>
              </a:extLst>
            </p:cNvPr>
            <p:cNvSpPr/>
            <p:nvPr/>
          </p:nvSpPr>
          <p:spPr>
            <a:xfrm>
              <a:off x="0" y="7272100"/>
              <a:ext cx="18277629" cy="3014900"/>
            </a:xfrm>
            <a:custGeom>
              <a:avLst/>
              <a:gdLst/>
              <a:ahLst/>
              <a:cxnLst/>
              <a:rect l="l" t="t" r="r" b="b"/>
              <a:pathLst>
                <a:path w="18479210" h="6564476">
                  <a:moveTo>
                    <a:pt x="0" y="0"/>
                  </a:moveTo>
                  <a:lnTo>
                    <a:pt x="18479210" y="0"/>
                  </a:lnTo>
                  <a:lnTo>
                    <a:pt x="18479210" y="6564476"/>
                  </a:lnTo>
                  <a:lnTo>
                    <a:pt x="0" y="6564476"/>
                  </a:lnTo>
                  <a:lnTo>
                    <a:pt x="0" y="0"/>
                  </a:lnTo>
                  <a:close/>
                </a:path>
              </a:pathLst>
            </a:custGeom>
            <a:blipFill>
              <a:blip r:embed="rId6" cstate="print">
                <a:extLst>
                  <a:ext uri="{28A0092B-C50C-407E-A947-70E740481C1C}">
                    <a14:useLocalDpi xmlns:a14="http://schemas.microsoft.com/office/drawing/2010/main"/>
                  </a:ext>
                </a:extLst>
              </a:blip>
              <a:stretch>
                <a:fillRect/>
              </a:stretch>
            </a:blipFill>
          </p:spPr>
          <p:txBody>
            <a:bodyPr/>
            <a:lstStyle/>
            <a:p>
              <a:endParaRPr lang="en-GB"/>
            </a:p>
          </p:txBody>
        </p:sp>
      </p:grpSp>
      <p:sp>
        <p:nvSpPr>
          <p:cNvPr id="7" name="Freeform 7"/>
          <p:cNvSpPr/>
          <p:nvPr/>
        </p:nvSpPr>
        <p:spPr>
          <a:xfrm>
            <a:off x="228600" y="2324100"/>
            <a:ext cx="5881289" cy="7351611"/>
          </a:xfrm>
          <a:custGeom>
            <a:avLst/>
            <a:gdLst/>
            <a:ahLst/>
            <a:cxnLst/>
            <a:rect l="l" t="t" r="r" b="b"/>
            <a:pathLst>
              <a:path w="5881289" h="7351611">
                <a:moveTo>
                  <a:pt x="0" y="0"/>
                </a:moveTo>
                <a:lnTo>
                  <a:pt x="5881289" y="0"/>
                </a:lnTo>
                <a:lnTo>
                  <a:pt x="5881289" y="7351611"/>
                </a:lnTo>
                <a:lnTo>
                  <a:pt x="0" y="7351611"/>
                </a:lnTo>
                <a:lnTo>
                  <a:pt x="0" y="0"/>
                </a:lnTo>
                <a:close/>
              </a:path>
            </a:pathLst>
          </a:custGeom>
          <a:blipFill>
            <a:blip r:embed="rId7"/>
            <a:stretch>
              <a:fillRect/>
            </a:stretch>
          </a:blipFill>
        </p:spPr>
        <p:txBody>
          <a:bodyPr/>
          <a:lstStyle/>
          <a:p>
            <a:endParaRPr lang="en-GB"/>
          </a:p>
        </p:txBody>
      </p:sp>
      <p:sp>
        <p:nvSpPr>
          <p:cNvPr id="8" name="Freeform 8"/>
          <p:cNvSpPr/>
          <p:nvPr/>
        </p:nvSpPr>
        <p:spPr>
          <a:xfrm>
            <a:off x="4229640" y="2888017"/>
            <a:ext cx="5839309" cy="6551819"/>
          </a:xfrm>
          <a:custGeom>
            <a:avLst/>
            <a:gdLst/>
            <a:ahLst/>
            <a:cxnLst/>
            <a:rect l="l" t="t" r="r" b="b"/>
            <a:pathLst>
              <a:path w="5839309" h="6551819">
                <a:moveTo>
                  <a:pt x="0" y="0"/>
                </a:moveTo>
                <a:lnTo>
                  <a:pt x="5839309" y="0"/>
                </a:lnTo>
                <a:lnTo>
                  <a:pt x="5839309" y="6551819"/>
                </a:lnTo>
                <a:lnTo>
                  <a:pt x="0" y="6551819"/>
                </a:lnTo>
                <a:lnTo>
                  <a:pt x="0" y="0"/>
                </a:lnTo>
                <a:close/>
              </a:path>
            </a:pathLst>
          </a:custGeom>
          <a:blipFill>
            <a:blip r:embed="rId8"/>
            <a:stretch>
              <a:fillRect/>
            </a:stretch>
          </a:blipFill>
        </p:spPr>
        <p:txBody>
          <a:bodyPr/>
          <a:lstStyle/>
          <a:p>
            <a:endParaRPr lang="en-GB"/>
          </a:p>
        </p:txBody>
      </p:sp>
      <p:sp>
        <p:nvSpPr>
          <p:cNvPr id="9" name="Freeform 9"/>
          <p:cNvSpPr/>
          <p:nvPr/>
        </p:nvSpPr>
        <p:spPr>
          <a:xfrm>
            <a:off x="9120227" y="2435063"/>
            <a:ext cx="5603819" cy="7004774"/>
          </a:xfrm>
          <a:custGeom>
            <a:avLst/>
            <a:gdLst/>
            <a:ahLst/>
            <a:cxnLst/>
            <a:rect l="l" t="t" r="r" b="b"/>
            <a:pathLst>
              <a:path w="5603819" h="7004774">
                <a:moveTo>
                  <a:pt x="0" y="0"/>
                </a:moveTo>
                <a:lnTo>
                  <a:pt x="5603819" y="0"/>
                </a:lnTo>
                <a:lnTo>
                  <a:pt x="5603819" y="7004773"/>
                </a:lnTo>
                <a:lnTo>
                  <a:pt x="0" y="7004773"/>
                </a:lnTo>
                <a:lnTo>
                  <a:pt x="0" y="0"/>
                </a:lnTo>
                <a:close/>
              </a:path>
            </a:pathLst>
          </a:custGeom>
          <a:blipFill>
            <a:blip r:embed="rId9"/>
            <a:stretch>
              <a:fillRect/>
            </a:stretch>
          </a:blipFill>
        </p:spPr>
        <p:txBody>
          <a:bodyPr/>
          <a:lstStyle/>
          <a:p>
            <a:endParaRPr lang="en-GB"/>
          </a:p>
        </p:txBody>
      </p:sp>
      <p:sp>
        <p:nvSpPr>
          <p:cNvPr id="10" name="Freeform 10"/>
          <p:cNvSpPr/>
          <p:nvPr/>
        </p:nvSpPr>
        <p:spPr>
          <a:xfrm>
            <a:off x="13632077" y="2975959"/>
            <a:ext cx="5100748" cy="6375935"/>
          </a:xfrm>
          <a:custGeom>
            <a:avLst/>
            <a:gdLst/>
            <a:ahLst/>
            <a:cxnLst/>
            <a:rect l="l" t="t" r="r" b="b"/>
            <a:pathLst>
              <a:path w="5100748" h="6375935">
                <a:moveTo>
                  <a:pt x="0" y="0"/>
                </a:moveTo>
                <a:lnTo>
                  <a:pt x="5100748" y="0"/>
                </a:lnTo>
                <a:lnTo>
                  <a:pt x="5100748" y="6375935"/>
                </a:lnTo>
                <a:lnTo>
                  <a:pt x="0" y="6375935"/>
                </a:lnTo>
                <a:lnTo>
                  <a:pt x="0" y="0"/>
                </a:lnTo>
                <a:close/>
              </a:path>
            </a:pathLst>
          </a:custGeom>
          <a:blipFill>
            <a:blip r:embed="rId10"/>
            <a:stretch>
              <a:fillRect/>
            </a:stretch>
          </a:blipFill>
        </p:spPr>
        <p:txBody>
          <a:bodyPr/>
          <a:lstStyle/>
          <a:p>
            <a:endParaRPr lang="en-GB"/>
          </a:p>
        </p:txBody>
      </p:sp>
      <p:sp>
        <p:nvSpPr>
          <p:cNvPr id="14" name="Freeform 14"/>
          <p:cNvSpPr/>
          <p:nvPr/>
        </p:nvSpPr>
        <p:spPr>
          <a:xfrm>
            <a:off x="14501688" y="1774930"/>
            <a:ext cx="807532" cy="1805732"/>
          </a:xfrm>
          <a:custGeom>
            <a:avLst/>
            <a:gdLst/>
            <a:ahLst/>
            <a:cxnLst/>
            <a:rect l="l" t="t" r="r" b="b"/>
            <a:pathLst>
              <a:path w="807532" h="1805732">
                <a:moveTo>
                  <a:pt x="0" y="0"/>
                </a:moveTo>
                <a:lnTo>
                  <a:pt x="807532" y="0"/>
                </a:lnTo>
                <a:lnTo>
                  <a:pt x="807532" y="1805732"/>
                </a:lnTo>
                <a:lnTo>
                  <a:pt x="0" y="1805732"/>
                </a:lnTo>
                <a:lnTo>
                  <a:pt x="0" y="0"/>
                </a:lnTo>
                <a:close/>
              </a:path>
            </a:pathLst>
          </a:custGeom>
          <a:blipFill>
            <a:blip r:embed="rId11"/>
            <a:stretch>
              <a:fillRect/>
            </a:stretch>
          </a:blipFill>
        </p:spPr>
        <p:txBody>
          <a:bodyPr/>
          <a:lstStyle/>
          <a:p>
            <a:endParaRPr lang="en-GB"/>
          </a:p>
        </p:txBody>
      </p:sp>
      <p:sp>
        <p:nvSpPr>
          <p:cNvPr id="15" name="Freeform 15"/>
          <p:cNvSpPr/>
          <p:nvPr/>
        </p:nvSpPr>
        <p:spPr>
          <a:xfrm rot="1345450">
            <a:off x="3995209" y="1838597"/>
            <a:ext cx="2125161" cy="1573171"/>
          </a:xfrm>
          <a:custGeom>
            <a:avLst/>
            <a:gdLst/>
            <a:ahLst/>
            <a:cxnLst/>
            <a:rect l="l" t="t" r="r" b="b"/>
            <a:pathLst>
              <a:path w="2125161" h="1573171">
                <a:moveTo>
                  <a:pt x="0" y="0"/>
                </a:moveTo>
                <a:lnTo>
                  <a:pt x="2125161" y="0"/>
                </a:lnTo>
                <a:lnTo>
                  <a:pt x="2125161" y="1573171"/>
                </a:lnTo>
                <a:lnTo>
                  <a:pt x="0" y="1573171"/>
                </a:lnTo>
                <a:lnTo>
                  <a:pt x="0" y="0"/>
                </a:lnTo>
                <a:close/>
              </a:path>
            </a:pathLst>
          </a:custGeom>
          <a:blipFill>
            <a:blip r:embed="rId12"/>
            <a:stretch>
              <a:fillRect/>
            </a:stretch>
          </a:blipFill>
        </p:spPr>
        <p:txBody>
          <a:bodyPr/>
          <a:lstStyle/>
          <a:p>
            <a:endParaRPr lang="en-GB"/>
          </a:p>
        </p:txBody>
      </p:sp>
      <p:sp>
        <p:nvSpPr>
          <p:cNvPr id="16" name="TextBox 16"/>
          <p:cNvSpPr txBox="1"/>
          <p:nvPr/>
        </p:nvSpPr>
        <p:spPr>
          <a:xfrm>
            <a:off x="4062989" y="-43577"/>
            <a:ext cx="10162022" cy="1411605"/>
          </a:xfrm>
          <a:prstGeom prst="rect">
            <a:avLst/>
          </a:prstGeom>
        </p:spPr>
        <p:txBody>
          <a:bodyPr lIns="0" tIns="0" rIns="0" bIns="0" rtlCol="0" anchor="t">
            <a:spAutoFit/>
          </a:bodyPr>
          <a:lstStyle/>
          <a:p>
            <a:pPr algn="ctr">
              <a:lnSpc>
                <a:spcPts val="11880"/>
              </a:lnSpc>
            </a:pPr>
            <a:r>
              <a:rPr lang="en-US" sz="6600" b="1">
                <a:solidFill>
                  <a:srgbClr val="272557"/>
                </a:solidFill>
                <a:latin typeface="Arimo Bold"/>
                <a:ea typeface="Arimo Bold"/>
                <a:cs typeface="Arimo Bold"/>
                <a:sym typeface="Arimo Bold"/>
              </a:rPr>
              <a:t>Exciting Musical Theme</a:t>
            </a:r>
          </a:p>
        </p:txBody>
      </p:sp>
      <p:grpSp>
        <p:nvGrpSpPr>
          <p:cNvPr id="46" name="Group 9">
            <a:extLst>
              <a:ext uri="{FF2B5EF4-FFF2-40B4-BE49-F238E27FC236}">
                <a16:creationId xmlns:a16="http://schemas.microsoft.com/office/drawing/2014/main" id="{F21BF64C-7DBE-84EA-6A01-D5ED18EA6951}"/>
              </a:ext>
            </a:extLst>
          </p:cNvPr>
          <p:cNvGrpSpPr/>
          <p:nvPr/>
        </p:nvGrpSpPr>
        <p:grpSpPr>
          <a:xfrm>
            <a:off x="0" y="8596222"/>
            <a:ext cx="18288001" cy="1690778"/>
            <a:chOff x="671367" y="0"/>
            <a:chExt cx="24384003" cy="2254370"/>
          </a:xfrm>
        </p:grpSpPr>
        <p:sp>
          <p:nvSpPr>
            <p:cNvPr id="47" name="Freeform 10">
              <a:extLst>
                <a:ext uri="{FF2B5EF4-FFF2-40B4-BE49-F238E27FC236}">
                  <a16:creationId xmlns:a16="http://schemas.microsoft.com/office/drawing/2014/main" id="{D2F53BC8-985C-DFA0-49BC-9ACF168199B2}"/>
                </a:ext>
              </a:extLst>
            </p:cNvPr>
            <p:cNvSpPr/>
            <p:nvPr/>
          </p:nvSpPr>
          <p:spPr>
            <a:xfrm>
              <a:off x="671368" y="0"/>
              <a:ext cx="24370174" cy="941772"/>
            </a:xfrm>
            <a:custGeom>
              <a:avLst/>
              <a:gdLst/>
              <a:ahLst/>
              <a:cxnLst/>
              <a:rect l="l" t="t" r="r" b="b"/>
              <a:pathLst>
                <a:path w="26552186" h="941772">
                  <a:moveTo>
                    <a:pt x="0" y="0"/>
                  </a:moveTo>
                  <a:lnTo>
                    <a:pt x="26552186" y="0"/>
                  </a:lnTo>
                  <a:lnTo>
                    <a:pt x="26552186" y="941772"/>
                  </a:lnTo>
                  <a:lnTo>
                    <a:pt x="0" y="941772"/>
                  </a:lnTo>
                  <a:lnTo>
                    <a:pt x="0" y="0"/>
                  </a:lnTo>
                  <a:close/>
                </a:path>
              </a:pathLst>
            </a:custGeom>
            <a:blipFill>
              <a:blip r:embed="rId13" cstate="print">
                <a:extLst>
                  <a:ext uri="{28A0092B-C50C-407E-A947-70E740481C1C}">
                    <a14:useLocalDpi xmlns:a14="http://schemas.microsoft.com/office/drawing/2010/main"/>
                  </a:ext>
                </a:extLst>
              </a:blip>
              <a:stretch>
                <a:fillRect/>
              </a:stretch>
            </a:blipFill>
          </p:spPr>
          <p:txBody>
            <a:bodyPr/>
            <a:lstStyle/>
            <a:p>
              <a:endParaRPr lang="en-GB"/>
            </a:p>
          </p:txBody>
        </p:sp>
        <p:sp>
          <p:nvSpPr>
            <p:cNvPr id="48" name="Freeform 11">
              <a:extLst>
                <a:ext uri="{FF2B5EF4-FFF2-40B4-BE49-F238E27FC236}">
                  <a16:creationId xmlns:a16="http://schemas.microsoft.com/office/drawing/2014/main" id="{3A2428DC-BC76-D3E5-8B27-34CE0D5B57C1}"/>
                </a:ext>
              </a:extLst>
            </p:cNvPr>
            <p:cNvSpPr/>
            <p:nvPr/>
          </p:nvSpPr>
          <p:spPr>
            <a:xfrm>
              <a:off x="671367" y="888169"/>
              <a:ext cx="24384003" cy="1366201"/>
            </a:xfrm>
            <a:custGeom>
              <a:avLst/>
              <a:gdLst/>
              <a:ahLst/>
              <a:cxnLst/>
              <a:rect l="l" t="t" r="r" b="b"/>
              <a:pathLst>
                <a:path w="24384000" h="8475944">
                  <a:moveTo>
                    <a:pt x="0" y="0"/>
                  </a:moveTo>
                  <a:lnTo>
                    <a:pt x="24384000" y="0"/>
                  </a:lnTo>
                  <a:lnTo>
                    <a:pt x="24384000" y="8475944"/>
                  </a:lnTo>
                  <a:lnTo>
                    <a:pt x="0" y="8475944"/>
                  </a:lnTo>
                  <a:lnTo>
                    <a:pt x="0" y="0"/>
                  </a:lnTo>
                  <a:close/>
                </a:path>
              </a:pathLst>
            </a:custGeom>
            <a:blipFill>
              <a:blip r:embed="rId14" cstate="print">
                <a:extLst>
                  <a:ext uri="{28A0092B-C50C-407E-A947-70E740481C1C}">
                    <a14:useLocalDpi xmlns:a14="http://schemas.microsoft.com/office/drawing/2010/main"/>
                  </a:ext>
                </a:extLst>
              </a:blip>
              <a:stretch>
                <a:fillRect/>
              </a:stretch>
            </a:blipFill>
          </p:spPr>
          <p:txBody>
            <a:bodyPr/>
            <a:lstStyle/>
            <a:p>
              <a:endParaRPr lang="en-GB"/>
            </a:p>
          </p:txBody>
        </p:sp>
      </p:grpSp>
      <p:sp>
        <p:nvSpPr>
          <p:cNvPr id="2" name="TextBox 1">
            <a:extLst>
              <a:ext uri="{FF2B5EF4-FFF2-40B4-BE49-F238E27FC236}">
                <a16:creationId xmlns:a16="http://schemas.microsoft.com/office/drawing/2014/main" id="{26F68FBD-0E3D-DA28-915C-66A3E9B1C099}"/>
              </a:ext>
            </a:extLst>
          </p:cNvPr>
          <p:cNvSpPr txBox="1"/>
          <p:nvPr/>
        </p:nvSpPr>
        <p:spPr>
          <a:xfrm>
            <a:off x="8915400" y="9791700"/>
            <a:ext cx="9067800" cy="276999"/>
          </a:xfrm>
          <a:prstGeom prst="rect">
            <a:avLst/>
          </a:prstGeom>
          <a:noFill/>
        </p:spPr>
        <p:txBody>
          <a:bodyPr wrap="square" rtlCol="0">
            <a:spAutoFit/>
          </a:bodyPr>
          <a:lstStyle/>
          <a:p>
            <a:pPr algn="r"/>
            <a:r>
              <a:rPr lang="en-GB" sz="1200" dirty="0">
                <a:solidFill>
                  <a:schemeClr val="bg1"/>
                </a:solidFill>
                <a:latin typeface="Gibson Book" pitchFamily="50" charset="0"/>
                <a:ea typeface="Gibson Book" pitchFamily="50" charset="0"/>
              </a:rPr>
              <a:t>Illustrations © Harry Woodgate 2026. Read to the Beat © The Reading Agency 2026, registered charity number 1085443 England and Wales</a:t>
            </a:r>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9C5B1639-D7E2-5BE1-DD17-C2680F42B2F9}"/>
              </a:ext>
            </a:extLst>
          </p:cNvPr>
          <p:cNvGrpSpPr/>
          <p:nvPr/>
        </p:nvGrpSpPr>
        <p:grpSpPr>
          <a:xfrm>
            <a:off x="-2" y="-38100"/>
            <a:ext cx="18288002" cy="10325100"/>
            <a:chOff x="-2" y="-38100"/>
            <a:chExt cx="18288002" cy="10325100"/>
          </a:xfrm>
        </p:grpSpPr>
        <p:grpSp>
          <p:nvGrpSpPr>
            <p:cNvPr id="20" name="Group 19">
              <a:extLst>
                <a:ext uri="{FF2B5EF4-FFF2-40B4-BE49-F238E27FC236}">
                  <a16:creationId xmlns:a16="http://schemas.microsoft.com/office/drawing/2014/main" id="{DF98269A-B51C-21C8-610D-95E0ECB46E91}"/>
                </a:ext>
              </a:extLst>
            </p:cNvPr>
            <p:cNvGrpSpPr/>
            <p:nvPr/>
          </p:nvGrpSpPr>
          <p:grpSpPr>
            <a:xfrm>
              <a:off x="-2" y="-38100"/>
              <a:ext cx="18288002" cy="10325099"/>
              <a:chOff x="-2" y="-38100"/>
              <a:chExt cx="18288002" cy="10325099"/>
            </a:xfrm>
          </p:grpSpPr>
          <p:sp>
            <p:nvSpPr>
              <p:cNvPr id="22" name="Freeform 2">
                <a:extLst>
                  <a:ext uri="{FF2B5EF4-FFF2-40B4-BE49-F238E27FC236}">
                    <a16:creationId xmlns:a16="http://schemas.microsoft.com/office/drawing/2014/main" id="{81FD47A2-90CC-82A1-D2C5-7177C1540FFE}"/>
                  </a:ext>
                </a:extLst>
              </p:cNvPr>
              <p:cNvSpPr/>
              <p:nvPr/>
            </p:nvSpPr>
            <p:spPr>
              <a:xfrm>
                <a:off x="0" y="-38100"/>
                <a:ext cx="18288000" cy="10250328"/>
              </a:xfrm>
              <a:custGeom>
                <a:avLst/>
                <a:gdLst/>
                <a:ahLst/>
                <a:cxnLst/>
                <a:rect l="l" t="t" r="r" b="b"/>
                <a:pathLst>
                  <a:path w="18288000" h="10250328">
                    <a:moveTo>
                      <a:pt x="0" y="0"/>
                    </a:moveTo>
                    <a:lnTo>
                      <a:pt x="18288000" y="0"/>
                    </a:lnTo>
                    <a:lnTo>
                      <a:pt x="18288000" y="10250328"/>
                    </a:lnTo>
                    <a:lnTo>
                      <a:pt x="0" y="10250328"/>
                    </a:lnTo>
                    <a:lnTo>
                      <a:pt x="0" y="0"/>
                    </a:lnTo>
                    <a:close/>
                  </a:path>
                </a:pathLst>
              </a:custGeom>
              <a:blipFill>
                <a:blip r:embed="rId3" cstate="print">
                  <a:extLst>
                    <a:ext uri="{28A0092B-C50C-407E-A947-70E740481C1C}">
                      <a14:useLocalDpi xmlns:a14="http://schemas.microsoft.com/office/drawing/2010/main"/>
                    </a:ext>
                  </a:extLst>
                </a:blip>
                <a:stretch>
                  <a:fillRect/>
                </a:stretch>
              </a:blipFill>
            </p:spPr>
            <p:txBody>
              <a:bodyPr/>
              <a:lstStyle/>
              <a:p>
                <a:endParaRPr lang="en-GB"/>
              </a:p>
            </p:txBody>
          </p:sp>
          <p:grpSp>
            <p:nvGrpSpPr>
              <p:cNvPr id="23" name="Group 3">
                <a:extLst>
                  <a:ext uri="{FF2B5EF4-FFF2-40B4-BE49-F238E27FC236}">
                    <a16:creationId xmlns:a16="http://schemas.microsoft.com/office/drawing/2014/main" id="{EB4D4CDB-9D32-4B82-E6D4-2F2A13523445}"/>
                  </a:ext>
                </a:extLst>
              </p:cNvPr>
              <p:cNvGrpSpPr/>
              <p:nvPr/>
            </p:nvGrpSpPr>
            <p:grpSpPr>
              <a:xfrm>
                <a:off x="-2" y="5611479"/>
                <a:ext cx="18288002" cy="4675520"/>
                <a:chOff x="632295" y="0"/>
                <a:chExt cx="24384003" cy="6234025"/>
              </a:xfrm>
            </p:grpSpPr>
            <p:sp>
              <p:nvSpPr>
                <p:cNvPr id="24" name="Freeform 4">
                  <a:extLst>
                    <a:ext uri="{FF2B5EF4-FFF2-40B4-BE49-F238E27FC236}">
                      <a16:creationId xmlns:a16="http://schemas.microsoft.com/office/drawing/2014/main" id="{8E15B9DF-0833-3DDB-3DD5-F320C5F6D820}"/>
                    </a:ext>
                  </a:extLst>
                </p:cNvPr>
                <p:cNvSpPr/>
                <p:nvPr/>
              </p:nvSpPr>
              <p:spPr>
                <a:xfrm>
                  <a:off x="632295" y="0"/>
                  <a:ext cx="24384003" cy="941772"/>
                </a:xfrm>
                <a:custGeom>
                  <a:avLst/>
                  <a:gdLst/>
                  <a:ahLst/>
                  <a:cxnLst/>
                  <a:rect l="l" t="t" r="r" b="b"/>
                  <a:pathLst>
                    <a:path w="26552186" h="941772">
                      <a:moveTo>
                        <a:pt x="0" y="0"/>
                      </a:moveTo>
                      <a:lnTo>
                        <a:pt x="26552186" y="0"/>
                      </a:lnTo>
                      <a:lnTo>
                        <a:pt x="26552186" y="941772"/>
                      </a:lnTo>
                      <a:lnTo>
                        <a:pt x="0" y="941772"/>
                      </a:lnTo>
                      <a:lnTo>
                        <a:pt x="0" y="0"/>
                      </a:lnTo>
                      <a:close/>
                    </a:path>
                  </a:pathLst>
                </a:custGeom>
                <a:blipFill>
                  <a:blip r:embed="rId4" cstate="print">
                    <a:extLst>
                      <a:ext uri="{28A0092B-C50C-407E-A947-70E740481C1C}">
                        <a14:useLocalDpi xmlns:a14="http://schemas.microsoft.com/office/drawing/2010/main"/>
                      </a:ext>
                    </a:extLst>
                  </a:blip>
                  <a:stretch>
                    <a:fillRect/>
                  </a:stretch>
                </a:blipFill>
              </p:spPr>
              <p:txBody>
                <a:bodyPr/>
                <a:lstStyle/>
                <a:p>
                  <a:endParaRPr lang="en-GB"/>
                </a:p>
              </p:txBody>
            </p:sp>
            <p:sp>
              <p:nvSpPr>
                <p:cNvPr id="25" name="Freeform 5">
                  <a:extLst>
                    <a:ext uri="{FF2B5EF4-FFF2-40B4-BE49-F238E27FC236}">
                      <a16:creationId xmlns:a16="http://schemas.microsoft.com/office/drawing/2014/main" id="{38B95E25-1271-A483-5B05-A896B040B251}"/>
                    </a:ext>
                  </a:extLst>
                </p:cNvPr>
                <p:cNvSpPr/>
                <p:nvPr/>
              </p:nvSpPr>
              <p:spPr>
                <a:xfrm>
                  <a:off x="632298" y="888169"/>
                  <a:ext cx="24384000" cy="5345856"/>
                </a:xfrm>
                <a:custGeom>
                  <a:avLst/>
                  <a:gdLst/>
                  <a:ahLst/>
                  <a:cxnLst/>
                  <a:rect l="l" t="t" r="r" b="b"/>
                  <a:pathLst>
                    <a:path w="24384000" h="8475944">
                      <a:moveTo>
                        <a:pt x="0" y="0"/>
                      </a:moveTo>
                      <a:lnTo>
                        <a:pt x="24384000" y="0"/>
                      </a:lnTo>
                      <a:lnTo>
                        <a:pt x="24384000" y="8475944"/>
                      </a:lnTo>
                      <a:lnTo>
                        <a:pt x="0" y="8475944"/>
                      </a:lnTo>
                      <a:lnTo>
                        <a:pt x="0" y="0"/>
                      </a:lnTo>
                      <a:close/>
                    </a:path>
                  </a:pathLst>
                </a:custGeom>
                <a:blipFill>
                  <a:blip r:embed="rId5" cstate="print">
                    <a:extLst>
                      <a:ext uri="{28A0092B-C50C-407E-A947-70E740481C1C}">
                        <a14:useLocalDpi xmlns:a14="http://schemas.microsoft.com/office/drawing/2010/main"/>
                      </a:ext>
                    </a:extLst>
                  </a:blip>
                  <a:stretch>
                    <a:fillRect/>
                  </a:stretch>
                </a:blipFill>
              </p:spPr>
              <p:txBody>
                <a:bodyPr/>
                <a:lstStyle/>
                <a:p>
                  <a:endParaRPr lang="en-GB"/>
                </a:p>
              </p:txBody>
            </p:sp>
          </p:grpSp>
        </p:grpSp>
        <p:sp>
          <p:nvSpPr>
            <p:cNvPr id="21" name="Freeform 6">
              <a:extLst>
                <a:ext uri="{FF2B5EF4-FFF2-40B4-BE49-F238E27FC236}">
                  <a16:creationId xmlns:a16="http://schemas.microsoft.com/office/drawing/2014/main" id="{950179C8-AC5F-0377-89B9-8DF0AC739BDD}"/>
                </a:ext>
              </a:extLst>
            </p:cNvPr>
            <p:cNvSpPr/>
            <p:nvPr/>
          </p:nvSpPr>
          <p:spPr>
            <a:xfrm>
              <a:off x="0" y="7272100"/>
              <a:ext cx="18277629" cy="3014900"/>
            </a:xfrm>
            <a:custGeom>
              <a:avLst/>
              <a:gdLst/>
              <a:ahLst/>
              <a:cxnLst/>
              <a:rect l="l" t="t" r="r" b="b"/>
              <a:pathLst>
                <a:path w="18479210" h="6564476">
                  <a:moveTo>
                    <a:pt x="0" y="0"/>
                  </a:moveTo>
                  <a:lnTo>
                    <a:pt x="18479210" y="0"/>
                  </a:lnTo>
                  <a:lnTo>
                    <a:pt x="18479210" y="6564476"/>
                  </a:lnTo>
                  <a:lnTo>
                    <a:pt x="0" y="6564476"/>
                  </a:lnTo>
                  <a:lnTo>
                    <a:pt x="0" y="0"/>
                  </a:lnTo>
                  <a:close/>
                </a:path>
              </a:pathLst>
            </a:custGeom>
            <a:blipFill>
              <a:blip r:embed="rId6" cstate="print">
                <a:extLst>
                  <a:ext uri="{28A0092B-C50C-407E-A947-70E740481C1C}">
                    <a14:useLocalDpi xmlns:a14="http://schemas.microsoft.com/office/drawing/2010/main"/>
                  </a:ext>
                </a:extLst>
              </a:blip>
              <a:stretch>
                <a:fillRect/>
              </a:stretch>
            </a:blipFill>
          </p:spPr>
          <p:txBody>
            <a:bodyPr/>
            <a:lstStyle/>
            <a:p>
              <a:endParaRPr lang="en-GB"/>
            </a:p>
          </p:txBody>
        </p:sp>
      </p:grpSp>
      <p:sp>
        <p:nvSpPr>
          <p:cNvPr id="7" name="Freeform 7"/>
          <p:cNvSpPr/>
          <p:nvPr/>
        </p:nvSpPr>
        <p:spPr>
          <a:xfrm>
            <a:off x="12471277" y="4011116"/>
            <a:ext cx="4788023" cy="5985029"/>
          </a:xfrm>
          <a:custGeom>
            <a:avLst/>
            <a:gdLst/>
            <a:ahLst/>
            <a:cxnLst/>
            <a:rect l="l" t="t" r="r" b="b"/>
            <a:pathLst>
              <a:path w="4788023" h="5985029">
                <a:moveTo>
                  <a:pt x="0" y="0"/>
                </a:moveTo>
                <a:lnTo>
                  <a:pt x="4788023" y="0"/>
                </a:lnTo>
                <a:lnTo>
                  <a:pt x="4788023" y="5985030"/>
                </a:lnTo>
                <a:lnTo>
                  <a:pt x="0" y="5985030"/>
                </a:lnTo>
                <a:lnTo>
                  <a:pt x="0" y="0"/>
                </a:lnTo>
                <a:close/>
              </a:path>
            </a:pathLst>
          </a:custGeom>
          <a:blipFill>
            <a:blip r:embed="rId7" cstate="print">
              <a:extLst>
                <a:ext uri="{28A0092B-C50C-407E-A947-70E740481C1C}">
                  <a14:useLocalDpi xmlns:a14="http://schemas.microsoft.com/office/drawing/2010/main"/>
                </a:ext>
              </a:extLst>
            </a:blip>
            <a:stretch>
              <a:fillRect/>
            </a:stretch>
          </a:blipFill>
        </p:spPr>
        <p:txBody>
          <a:bodyPr/>
          <a:lstStyle/>
          <a:p>
            <a:endParaRPr lang="en-GB"/>
          </a:p>
        </p:txBody>
      </p:sp>
      <p:grpSp>
        <p:nvGrpSpPr>
          <p:cNvPr id="8" name="Group 8"/>
          <p:cNvGrpSpPr/>
          <p:nvPr/>
        </p:nvGrpSpPr>
        <p:grpSpPr>
          <a:xfrm>
            <a:off x="435426" y="1028700"/>
            <a:ext cx="7489317" cy="3549784"/>
            <a:chOff x="0" y="0"/>
            <a:chExt cx="9985756" cy="4733046"/>
          </a:xfrm>
        </p:grpSpPr>
        <p:sp>
          <p:nvSpPr>
            <p:cNvPr id="9" name="Freeform 9"/>
            <p:cNvSpPr/>
            <p:nvPr/>
          </p:nvSpPr>
          <p:spPr>
            <a:xfrm>
              <a:off x="0" y="0"/>
              <a:ext cx="9985756" cy="4733046"/>
            </a:xfrm>
            <a:custGeom>
              <a:avLst/>
              <a:gdLst/>
              <a:ahLst/>
              <a:cxnLst/>
              <a:rect l="l" t="t" r="r" b="b"/>
              <a:pathLst>
                <a:path w="9985756" h="4733046">
                  <a:moveTo>
                    <a:pt x="0" y="788888"/>
                  </a:moveTo>
                  <a:cubicBezTo>
                    <a:pt x="0" y="353142"/>
                    <a:pt x="459867" y="0"/>
                    <a:pt x="1027303" y="0"/>
                  </a:cubicBezTo>
                  <a:lnTo>
                    <a:pt x="8958453" y="0"/>
                  </a:lnTo>
                  <a:cubicBezTo>
                    <a:pt x="9525762" y="0"/>
                    <a:pt x="9985756" y="353142"/>
                    <a:pt x="9985756" y="788888"/>
                  </a:cubicBezTo>
                  <a:lnTo>
                    <a:pt x="9985756" y="3944146"/>
                  </a:lnTo>
                  <a:cubicBezTo>
                    <a:pt x="9985756" y="4379795"/>
                    <a:pt x="9525889" y="4733046"/>
                    <a:pt x="8958453" y="4733046"/>
                  </a:cubicBezTo>
                  <a:lnTo>
                    <a:pt x="1027303" y="4733046"/>
                  </a:lnTo>
                  <a:cubicBezTo>
                    <a:pt x="459867" y="4733046"/>
                    <a:pt x="0" y="4379795"/>
                    <a:pt x="0" y="3944146"/>
                  </a:cubicBezTo>
                  <a:close/>
                </a:path>
              </a:pathLst>
            </a:custGeom>
            <a:solidFill>
              <a:srgbClr val="FFFFFF"/>
            </a:solidFill>
          </p:spPr>
          <p:txBody>
            <a:bodyPr/>
            <a:lstStyle/>
            <a:p>
              <a:endParaRPr lang="en-GB"/>
            </a:p>
          </p:txBody>
        </p:sp>
        <p:sp>
          <p:nvSpPr>
            <p:cNvPr id="10" name="TextBox 10"/>
            <p:cNvSpPr txBox="1"/>
            <p:nvPr/>
          </p:nvSpPr>
          <p:spPr>
            <a:xfrm>
              <a:off x="0" y="175847"/>
              <a:ext cx="9985705" cy="4557148"/>
            </a:xfrm>
            <a:prstGeom prst="rect">
              <a:avLst/>
            </a:prstGeom>
          </p:spPr>
          <p:txBody>
            <a:bodyPr lIns="50800" tIns="50800" rIns="50800" bIns="50800" rtlCol="0" anchor="t"/>
            <a:lstStyle/>
            <a:p>
              <a:pPr algn="ctr">
                <a:lnSpc>
                  <a:spcPts val="6300"/>
                </a:lnSpc>
              </a:pPr>
              <a:r>
                <a:rPr lang="en-US" sz="4800" dirty="0">
                  <a:solidFill>
                    <a:srgbClr val="272557"/>
                  </a:solidFill>
                  <a:latin typeface="Arimo"/>
                  <a:ea typeface="Arimo"/>
                  <a:cs typeface="Arimo"/>
                  <a:sym typeface="Arimo"/>
                </a:rPr>
                <a:t>Complete the Challenge to be awarded your </a:t>
              </a:r>
              <a:r>
                <a:rPr lang="en-US" sz="4800" b="1" dirty="0">
                  <a:solidFill>
                    <a:srgbClr val="E53191"/>
                  </a:solidFill>
                  <a:latin typeface="Arimo Bold"/>
                  <a:ea typeface="Arimo Bold"/>
                  <a:cs typeface="Arimo Bold"/>
                  <a:sym typeface="Arimo Bold"/>
                </a:rPr>
                <a:t>certificate of achievement and medal!</a:t>
              </a:r>
            </a:p>
          </p:txBody>
        </p:sp>
      </p:grpSp>
      <p:sp>
        <p:nvSpPr>
          <p:cNvPr id="11" name="Freeform 11"/>
          <p:cNvSpPr/>
          <p:nvPr/>
        </p:nvSpPr>
        <p:spPr>
          <a:xfrm>
            <a:off x="825897" y="3825152"/>
            <a:ext cx="6356958" cy="6356958"/>
          </a:xfrm>
          <a:custGeom>
            <a:avLst/>
            <a:gdLst/>
            <a:ahLst/>
            <a:cxnLst/>
            <a:rect l="l" t="t" r="r" b="b"/>
            <a:pathLst>
              <a:path w="6356958" h="6356958">
                <a:moveTo>
                  <a:pt x="0" y="0"/>
                </a:moveTo>
                <a:lnTo>
                  <a:pt x="6356958" y="0"/>
                </a:lnTo>
                <a:lnTo>
                  <a:pt x="6356958" y="6356958"/>
                </a:lnTo>
                <a:lnTo>
                  <a:pt x="0" y="6356958"/>
                </a:lnTo>
                <a:lnTo>
                  <a:pt x="0" y="0"/>
                </a:lnTo>
                <a:close/>
              </a:path>
            </a:pathLst>
          </a:custGeom>
          <a:blipFill>
            <a:blip r:embed="rId8"/>
            <a:stretch>
              <a:fillRect/>
            </a:stretch>
          </a:blipFill>
        </p:spPr>
        <p:txBody>
          <a:bodyPr/>
          <a:lstStyle/>
          <a:p>
            <a:endParaRPr lang="en-GB"/>
          </a:p>
        </p:txBody>
      </p:sp>
      <p:grpSp>
        <p:nvGrpSpPr>
          <p:cNvPr id="15" name="Group 15"/>
          <p:cNvGrpSpPr/>
          <p:nvPr/>
        </p:nvGrpSpPr>
        <p:grpSpPr>
          <a:xfrm>
            <a:off x="12201592" y="782982"/>
            <a:ext cx="5057708" cy="2856205"/>
            <a:chOff x="0" y="0"/>
            <a:chExt cx="6743611" cy="3808274"/>
          </a:xfrm>
        </p:grpSpPr>
        <p:sp>
          <p:nvSpPr>
            <p:cNvPr id="16" name="Freeform 16"/>
            <p:cNvSpPr/>
            <p:nvPr/>
          </p:nvSpPr>
          <p:spPr>
            <a:xfrm>
              <a:off x="0" y="0"/>
              <a:ext cx="6743573" cy="3808300"/>
            </a:xfrm>
            <a:custGeom>
              <a:avLst/>
              <a:gdLst/>
              <a:ahLst/>
              <a:cxnLst/>
              <a:rect l="l" t="t" r="r" b="b"/>
              <a:pathLst>
                <a:path w="6743573" h="3808300">
                  <a:moveTo>
                    <a:pt x="0" y="634694"/>
                  </a:moveTo>
                  <a:cubicBezTo>
                    <a:pt x="0" y="284206"/>
                    <a:pt x="259207" y="0"/>
                    <a:pt x="578866" y="0"/>
                  </a:cubicBezTo>
                  <a:lnTo>
                    <a:pt x="6164707" y="0"/>
                  </a:lnTo>
                  <a:cubicBezTo>
                    <a:pt x="6484366" y="0"/>
                    <a:pt x="6743573" y="284206"/>
                    <a:pt x="6743573" y="634694"/>
                  </a:cubicBezTo>
                  <a:lnTo>
                    <a:pt x="6743573" y="3173608"/>
                  </a:lnTo>
                  <a:cubicBezTo>
                    <a:pt x="6743573" y="3524096"/>
                    <a:pt x="6484366" y="3808300"/>
                    <a:pt x="6164707" y="3808300"/>
                  </a:cubicBezTo>
                  <a:lnTo>
                    <a:pt x="578866" y="3808300"/>
                  </a:lnTo>
                  <a:cubicBezTo>
                    <a:pt x="259207" y="3808299"/>
                    <a:pt x="0" y="3524096"/>
                    <a:pt x="0" y="3173608"/>
                  </a:cubicBezTo>
                  <a:close/>
                </a:path>
              </a:pathLst>
            </a:custGeom>
            <a:solidFill>
              <a:srgbClr val="FFFFFF"/>
            </a:solidFill>
          </p:spPr>
          <p:txBody>
            <a:bodyPr/>
            <a:lstStyle/>
            <a:p>
              <a:endParaRPr lang="en-GB"/>
            </a:p>
          </p:txBody>
        </p:sp>
        <p:sp>
          <p:nvSpPr>
            <p:cNvPr id="17" name="TextBox 17"/>
            <p:cNvSpPr txBox="1"/>
            <p:nvPr/>
          </p:nvSpPr>
          <p:spPr>
            <a:xfrm>
              <a:off x="0" y="-28575"/>
              <a:ext cx="6743611" cy="3836849"/>
            </a:xfrm>
            <a:prstGeom prst="rect">
              <a:avLst/>
            </a:prstGeom>
          </p:spPr>
          <p:txBody>
            <a:bodyPr lIns="241300" tIns="241300" rIns="241300" bIns="241300" rtlCol="0" anchor="t"/>
            <a:lstStyle/>
            <a:p>
              <a:pPr algn="ctr">
                <a:lnSpc>
                  <a:spcPts val="4320"/>
                </a:lnSpc>
              </a:pPr>
              <a:r>
                <a:rPr lang="en-US" sz="3600">
                  <a:solidFill>
                    <a:srgbClr val="009644"/>
                  </a:solidFill>
                  <a:latin typeface="Arimo"/>
                  <a:ea typeface="Arimo"/>
                  <a:cs typeface="Arimo"/>
                  <a:sym typeface="Arimo"/>
                </a:rPr>
                <a:t>Why not challenge your friends to take part too and compare your fave books?</a:t>
              </a:r>
            </a:p>
          </p:txBody>
        </p:sp>
      </p:grpSp>
      <p:sp>
        <p:nvSpPr>
          <p:cNvPr id="18" name="Freeform 18"/>
          <p:cNvSpPr/>
          <p:nvPr/>
        </p:nvSpPr>
        <p:spPr>
          <a:xfrm rot="284719">
            <a:off x="7639244" y="1541561"/>
            <a:ext cx="4319430" cy="6051741"/>
          </a:xfrm>
          <a:custGeom>
            <a:avLst/>
            <a:gdLst/>
            <a:ahLst/>
            <a:cxnLst/>
            <a:rect l="l" t="t" r="r" b="b"/>
            <a:pathLst>
              <a:path w="4319430" h="6051741">
                <a:moveTo>
                  <a:pt x="0" y="0"/>
                </a:moveTo>
                <a:lnTo>
                  <a:pt x="4319430" y="0"/>
                </a:lnTo>
                <a:lnTo>
                  <a:pt x="4319430" y="6051741"/>
                </a:lnTo>
                <a:lnTo>
                  <a:pt x="0" y="6051741"/>
                </a:lnTo>
                <a:lnTo>
                  <a:pt x="0" y="0"/>
                </a:lnTo>
                <a:close/>
              </a:path>
            </a:pathLst>
          </a:custGeom>
          <a:blipFill>
            <a:blip r:embed="rId9"/>
            <a:stretch>
              <a:fillRect/>
            </a:stretch>
          </a:blipFill>
        </p:spPr>
        <p:txBody>
          <a:bodyPr/>
          <a:lstStyle/>
          <a:p>
            <a:endParaRPr lang="en-GB"/>
          </a:p>
        </p:txBody>
      </p:sp>
      <p:grpSp>
        <p:nvGrpSpPr>
          <p:cNvPr id="26" name="Group 9">
            <a:extLst>
              <a:ext uri="{FF2B5EF4-FFF2-40B4-BE49-F238E27FC236}">
                <a16:creationId xmlns:a16="http://schemas.microsoft.com/office/drawing/2014/main" id="{6146112E-5D6B-B5F6-2ACB-DB5D4CB1327D}"/>
              </a:ext>
            </a:extLst>
          </p:cNvPr>
          <p:cNvGrpSpPr/>
          <p:nvPr/>
        </p:nvGrpSpPr>
        <p:grpSpPr>
          <a:xfrm>
            <a:off x="0" y="8596222"/>
            <a:ext cx="18288001" cy="1690778"/>
            <a:chOff x="671367" y="0"/>
            <a:chExt cx="24384003" cy="2254370"/>
          </a:xfrm>
        </p:grpSpPr>
        <p:sp>
          <p:nvSpPr>
            <p:cNvPr id="27" name="Freeform 10">
              <a:extLst>
                <a:ext uri="{FF2B5EF4-FFF2-40B4-BE49-F238E27FC236}">
                  <a16:creationId xmlns:a16="http://schemas.microsoft.com/office/drawing/2014/main" id="{DFE039C4-AEFE-0ECF-A395-3E846EA303E8}"/>
                </a:ext>
              </a:extLst>
            </p:cNvPr>
            <p:cNvSpPr/>
            <p:nvPr/>
          </p:nvSpPr>
          <p:spPr>
            <a:xfrm>
              <a:off x="671368" y="0"/>
              <a:ext cx="24370174" cy="941772"/>
            </a:xfrm>
            <a:custGeom>
              <a:avLst/>
              <a:gdLst/>
              <a:ahLst/>
              <a:cxnLst/>
              <a:rect l="l" t="t" r="r" b="b"/>
              <a:pathLst>
                <a:path w="26552186" h="941772">
                  <a:moveTo>
                    <a:pt x="0" y="0"/>
                  </a:moveTo>
                  <a:lnTo>
                    <a:pt x="26552186" y="0"/>
                  </a:lnTo>
                  <a:lnTo>
                    <a:pt x="26552186" y="941772"/>
                  </a:lnTo>
                  <a:lnTo>
                    <a:pt x="0" y="941772"/>
                  </a:lnTo>
                  <a:lnTo>
                    <a:pt x="0" y="0"/>
                  </a:lnTo>
                  <a:close/>
                </a:path>
              </a:pathLst>
            </a:custGeom>
            <a:blipFill>
              <a:blip r:embed="rId10" cstate="print">
                <a:extLst>
                  <a:ext uri="{28A0092B-C50C-407E-A947-70E740481C1C}">
                    <a14:useLocalDpi xmlns:a14="http://schemas.microsoft.com/office/drawing/2010/main"/>
                  </a:ext>
                </a:extLst>
              </a:blip>
              <a:stretch>
                <a:fillRect/>
              </a:stretch>
            </a:blipFill>
          </p:spPr>
          <p:txBody>
            <a:bodyPr/>
            <a:lstStyle/>
            <a:p>
              <a:endParaRPr lang="en-GB"/>
            </a:p>
          </p:txBody>
        </p:sp>
        <p:sp>
          <p:nvSpPr>
            <p:cNvPr id="28" name="Freeform 11">
              <a:extLst>
                <a:ext uri="{FF2B5EF4-FFF2-40B4-BE49-F238E27FC236}">
                  <a16:creationId xmlns:a16="http://schemas.microsoft.com/office/drawing/2014/main" id="{8DB8DC39-1986-8FEC-066D-C861AB1AE693}"/>
                </a:ext>
              </a:extLst>
            </p:cNvPr>
            <p:cNvSpPr/>
            <p:nvPr/>
          </p:nvSpPr>
          <p:spPr>
            <a:xfrm>
              <a:off x="671367" y="888169"/>
              <a:ext cx="24384003" cy="1366201"/>
            </a:xfrm>
            <a:custGeom>
              <a:avLst/>
              <a:gdLst/>
              <a:ahLst/>
              <a:cxnLst/>
              <a:rect l="l" t="t" r="r" b="b"/>
              <a:pathLst>
                <a:path w="24384000" h="8475944">
                  <a:moveTo>
                    <a:pt x="0" y="0"/>
                  </a:moveTo>
                  <a:lnTo>
                    <a:pt x="24384000" y="0"/>
                  </a:lnTo>
                  <a:lnTo>
                    <a:pt x="24384000" y="8475944"/>
                  </a:lnTo>
                  <a:lnTo>
                    <a:pt x="0" y="8475944"/>
                  </a:lnTo>
                  <a:lnTo>
                    <a:pt x="0" y="0"/>
                  </a:lnTo>
                  <a:close/>
                </a:path>
              </a:pathLst>
            </a:custGeom>
            <a:blipFill>
              <a:blip r:embed="rId11" cstate="print">
                <a:extLst>
                  <a:ext uri="{28A0092B-C50C-407E-A947-70E740481C1C}">
                    <a14:useLocalDpi xmlns:a14="http://schemas.microsoft.com/office/drawing/2010/main"/>
                  </a:ext>
                </a:extLst>
              </a:blip>
              <a:stretch>
                <a:fillRect/>
              </a:stretch>
            </a:blipFill>
          </p:spPr>
          <p:txBody>
            <a:bodyPr/>
            <a:lstStyle/>
            <a:p>
              <a:endParaRPr lang="en-GB"/>
            </a:p>
          </p:txBody>
        </p:sp>
      </p:grpSp>
      <p:sp>
        <p:nvSpPr>
          <p:cNvPr id="2" name="TextBox 1">
            <a:extLst>
              <a:ext uri="{FF2B5EF4-FFF2-40B4-BE49-F238E27FC236}">
                <a16:creationId xmlns:a16="http://schemas.microsoft.com/office/drawing/2014/main" id="{D2D49867-5B14-DEAB-9F0E-A0E1AC0EA4A4}"/>
              </a:ext>
            </a:extLst>
          </p:cNvPr>
          <p:cNvSpPr txBox="1"/>
          <p:nvPr/>
        </p:nvSpPr>
        <p:spPr>
          <a:xfrm>
            <a:off x="8915400" y="9791700"/>
            <a:ext cx="9067800" cy="276999"/>
          </a:xfrm>
          <a:prstGeom prst="rect">
            <a:avLst/>
          </a:prstGeom>
          <a:noFill/>
        </p:spPr>
        <p:txBody>
          <a:bodyPr wrap="square" rtlCol="0">
            <a:spAutoFit/>
          </a:bodyPr>
          <a:lstStyle/>
          <a:p>
            <a:pPr algn="r"/>
            <a:r>
              <a:rPr lang="en-GB" sz="1200" dirty="0">
                <a:solidFill>
                  <a:schemeClr val="bg1"/>
                </a:solidFill>
                <a:latin typeface="Gibson Book" pitchFamily="50" charset="0"/>
                <a:ea typeface="Gibson Book" pitchFamily="50" charset="0"/>
              </a:rPr>
              <a:t>Illustrations © Harry Woodgate 2026. Read to the Beat © The Reading Agency 2026, registered charity number 1085443 England and Wales</a:t>
            </a:r>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9CE5D53A-8468-79AD-C5CC-37DCC5603F80}"/>
              </a:ext>
            </a:extLst>
          </p:cNvPr>
          <p:cNvGrpSpPr/>
          <p:nvPr/>
        </p:nvGrpSpPr>
        <p:grpSpPr>
          <a:xfrm>
            <a:off x="-2" y="-38100"/>
            <a:ext cx="18288002" cy="10325100"/>
            <a:chOff x="-2" y="-38100"/>
            <a:chExt cx="18288002" cy="10325100"/>
          </a:xfrm>
        </p:grpSpPr>
        <p:grpSp>
          <p:nvGrpSpPr>
            <p:cNvPr id="20" name="Group 19">
              <a:extLst>
                <a:ext uri="{FF2B5EF4-FFF2-40B4-BE49-F238E27FC236}">
                  <a16:creationId xmlns:a16="http://schemas.microsoft.com/office/drawing/2014/main" id="{39116966-5A3F-95F4-1657-012F83967E9C}"/>
                </a:ext>
              </a:extLst>
            </p:cNvPr>
            <p:cNvGrpSpPr/>
            <p:nvPr/>
          </p:nvGrpSpPr>
          <p:grpSpPr>
            <a:xfrm>
              <a:off x="-2" y="-38100"/>
              <a:ext cx="18288002" cy="10325099"/>
              <a:chOff x="-2" y="-38100"/>
              <a:chExt cx="18288002" cy="10325099"/>
            </a:xfrm>
          </p:grpSpPr>
          <p:sp>
            <p:nvSpPr>
              <p:cNvPr id="22" name="Freeform 2">
                <a:extLst>
                  <a:ext uri="{FF2B5EF4-FFF2-40B4-BE49-F238E27FC236}">
                    <a16:creationId xmlns:a16="http://schemas.microsoft.com/office/drawing/2014/main" id="{C838D881-E91A-1F18-EFCF-6DA1C298A540}"/>
                  </a:ext>
                </a:extLst>
              </p:cNvPr>
              <p:cNvSpPr/>
              <p:nvPr/>
            </p:nvSpPr>
            <p:spPr>
              <a:xfrm>
                <a:off x="0" y="-38100"/>
                <a:ext cx="18288000" cy="10250328"/>
              </a:xfrm>
              <a:custGeom>
                <a:avLst/>
                <a:gdLst/>
                <a:ahLst/>
                <a:cxnLst/>
                <a:rect l="l" t="t" r="r" b="b"/>
                <a:pathLst>
                  <a:path w="18288000" h="10250328">
                    <a:moveTo>
                      <a:pt x="0" y="0"/>
                    </a:moveTo>
                    <a:lnTo>
                      <a:pt x="18288000" y="0"/>
                    </a:lnTo>
                    <a:lnTo>
                      <a:pt x="18288000" y="10250328"/>
                    </a:lnTo>
                    <a:lnTo>
                      <a:pt x="0" y="10250328"/>
                    </a:lnTo>
                    <a:lnTo>
                      <a:pt x="0" y="0"/>
                    </a:lnTo>
                    <a:close/>
                  </a:path>
                </a:pathLst>
              </a:custGeom>
              <a:blipFill>
                <a:blip r:embed="rId3" cstate="print">
                  <a:extLst>
                    <a:ext uri="{28A0092B-C50C-407E-A947-70E740481C1C}">
                      <a14:useLocalDpi xmlns:a14="http://schemas.microsoft.com/office/drawing/2010/main"/>
                    </a:ext>
                  </a:extLst>
                </a:blip>
                <a:stretch>
                  <a:fillRect/>
                </a:stretch>
              </a:blipFill>
            </p:spPr>
            <p:txBody>
              <a:bodyPr/>
              <a:lstStyle/>
              <a:p>
                <a:endParaRPr lang="en-GB"/>
              </a:p>
            </p:txBody>
          </p:sp>
          <p:grpSp>
            <p:nvGrpSpPr>
              <p:cNvPr id="23" name="Group 3">
                <a:extLst>
                  <a:ext uri="{FF2B5EF4-FFF2-40B4-BE49-F238E27FC236}">
                    <a16:creationId xmlns:a16="http://schemas.microsoft.com/office/drawing/2014/main" id="{14E4EDEA-5C21-7BC4-EE79-3DD56290740B}"/>
                  </a:ext>
                </a:extLst>
              </p:cNvPr>
              <p:cNvGrpSpPr/>
              <p:nvPr/>
            </p:nvGrpSpPr>
            <p:grpSpPr>
              <a:xfrm>
                <a:off x="-2" y="5611479"/>
                <a:ext cx="18288002" cy="4675520"/>
                <a:chOff x="632295" y="0"/>
                <a:chExt cx="24384003" cy="6234025"/>
              </a:xfrm>
            </p:grpSpPr>
            <p:sp>
              <p:nvSpPr>
                <p:cNvPr id="24" name="Freeform 4">
                  <a:extLst>
                    <a:ext uri="{FF2B5EF4-FFF2-40B4-BE49-F238E27FC236}">
                      <a16:creationId xmlns:a16="http://schemas.microsoft.com/office/drawing/2014/main" id="{F9CDDF22-59BA-FDC6-EBEA-18A04AAE346D}"/>
                    </a:ext>
                  </a:extLst>
                </p:cNvPr>
                <p:cNvSpPr/>
                <p:nvPr/>
              </p:nvSpPr>
              <p:spPr>
                <a:xfrm>
                  <a:off x="632295" y="0"/>
                  <a:ext cx="24384003" cy="941772"/>
                </a:xfrm>
                <a:custGeom>
                  <a:avLst/>
                  <a:gdLst/>
                  <a:ahLst/>
                  <a:cxnLst/>
                  <a:rect l="l" t="t" r="r" b="b"/>
                  <a:pathLst>
                    <a:path w="26552186" h="941772">
                      <a:moveTo>
                        <a:pt x="0" y="0"/>
                      </a:moveTo>
                      <a:lnTo>
                        <a:pt x="26552186" y="0"/>
                      </a:lnTo>
                      <a:lnTo>
                        <a:pt x="26552186" y="941772"/>
                      </a:lnTo>
                      <a:lnTo>
                        <a:pt x="0" y="941772"/>
                      </a:lnTo>
                      <a:lnTo>
                        <a:pt x="0" y="0"/>
                      </a:lnTo>
                      <a:close/>
                    </a:path>
                  </a:pathLst>
                </a:custGeom>
                <a:blipFill>
                  <a:blip r:embed="rId4" cstate="print">
                    <a:extLst>
                      <a:ext uri="{28A0092B-C50C-407E-A947-70E740481C1C}">
                        <a14:useLocalDpi xmlns:a14="http://schemas.microsoft.com/office/drawing/2010/main"/>
                      </a:ext>
                    </a:extLst>
                  </a:blip>
                  <a:stretch>
                    <a:fillRect/>
                  </a:stretch>
                </a:blipFill>
              </p:spPr>
              <p:txBody>
                <a:bodyPr/>
                <a:lstStyle/>
                <a:p>
                  <a:endParaRPr lang="en-GB"/>
                </a:p>
              </p:txBody>
            </p:sp>
            <p:sp>
              <p:nvSpPr>
                <p:cNvPr id="25" name="Freeform 5">
                  <a:extLst>
                    <a:ext uri="{FF2B5EF4-FFF2-40B4-BE49-F238E27FC236}">
                      <a16:creationId xmlns:a16="http://schemas.microsoft.com/office/drawing/2014/main" id="{D6A2BBE8-7144-0A57-F4D1-680D092B8952}"/>
                    </a:ext>
                  </a:extLst>
                </p:cNvPr>
                <p:cNvSpPr/>
                <p:nvPr/>
              </p:nvSpPr>
              <p:spPr>
                <a:xfrm>
                  <a:off x="632298" y="888169"/>
                  <a:ext cx="24384000" cy="5345856"/>
                </a:xfrm>
                <a:custGeom>
                  <a:avLst/>
                  <a:gdLst/>
                  <a:ahLst/>
                  <a:cxnLst/>
                  <a:rect l="l" t="t" r="r" b="b"/>
                  <a:pathLst>
                    <a:path w="24384000" h="8475944">
                      <a:moveTo>
                        <a:pt x="0" y="0"/>
                      </a:moveTo>
                      <a:lnTo>
                        <a:pt x="24384000" y="0"/>
                      </a:lnTo>
                      <a:lnTo>
                        <a:pt x="24384000" y="8475944"/>
                      </a:lnTo>
                      <a:lnTo>
                        <a:pt x="0" y="8475944"/>
                      </a:lnTo>
                      <a:lnTo>
                        <a:pt x="0" y="0"/>
                      </a:lnTo>
                      <a:close/>
                    </a:path>
                  </a:pathLst>
                </a:custGeom>
                <a:blipFill>
                  <a:blip r:embed="rId5" cstate="print">
                    <a:extLst>
                      <a:ext uri="{28A0092B-C50C-407E-A947-70E740481C1C}">
                        <a14:useLocalDpi xmlns:a14="http://schemas.microsoft.com/office/drawing/2010/main"/>
                      </a:ext>
                    </a:extLst>
                  </a:blip>
                  <a:stretch>
                    <a:fillRect/>
                  </a:stretch>
                </a:blipFill>
              </p:spPr>
              <p:txBody>
                <a:bodyPr/>
                <a:lstStyle/>
                <a:p>
                  <a:endParaRPr lang="en-GB"/>
                </a:p>
              </p:txBody>
            </p:sp>
          </p:grpSp>
        </p:grpSp>
        <p:sp>
          <p:nvSpPr>
            <p:cNvPr id="21" name="Freeform 6">
              <a:extLst>
                <a:ext uri="{FF2B5EF4-FFF2-40B4-BE49-F238E27FC236}">
                  <a16:creationId xmlns:a16="http://schemas.microsoft.com/office/drawing/2014/main" id="{B31718A4-92B7-8A20-4004-2CC196E28669}"/>
                </a:ext>
              </a:extLst>
            </p:cNvPr>
            <p:cNvSpPr/>
            <p:nvPr/>
          </p:nvSpPr>
          <p:spPr>
            <a:xfrm>
              <a:off x="0" y="7272100"/>
              <a:ext cx="18277629" cy="3014900"/>
            </a:xfrm>
            <a:custGeom>
              <a:avLst/>
              <a:gdLst/>
              <a:ahLst/>
              <a:cxnLst/>
              <a:rect l="l" t="t" r="r" b="b"/>
              <a:pathLst>
                <a:path w="18479210" h="6564476">
                  <a:moveTo>
                    <a:pt x="0" y="0"/>
                  </a:moveTo>
                  <a:lnTo>
                    <a:pt x="18479210" y="0"/>
                  </a:lnTo>
                  <a:lnTo>
                    <a:pt x="18479210" y="6564476"/>
                  </a:lnTo>
                  <a:lnTo>
                    <a:pt x="0" y="6564476"/>
                  </a:lnTo>
                  <a:lnTo>
                    <a:pt x="0" y="0"/>
                  </a:lnTo>
                  <a:close/>
                </a:path>
              </a:pathLst>
            </a:custGeom>
            <a:blipFill>
              <a:blip r:embed="rId6" cstate="print">
                <a:extLst>
                  <a:ext uri="{28A0092B-C50C-407E-A947-70E740481C1C}">
                    <a14:useLocalDpi xmlns:a14="http://schemas.microsoft.com/office/drawing/2010/main"/>
                  </a:ext>
                </a:extLst>
              </a:blip>
              <a:stretch>
                <a:fillRect/>
              </a:stretch>
            </a:blipFill>
          </p:spPr>
          <p:txBody>
            <a:bodyPr/>
            <a:lstStyle/>
            <a:p>
              <a:endParaRPr lang="en-GB"/>
            </a:p>
          </p:txBody>
        </p:sp>
      </p:grpSp>
      <p:sp>
        <p:nvSpPr>
          <p:cNvPr id="8" name="Freeform 8"/>
          <p:cNvSpPr/>
          <p:nvPr/>
        </p:nvSpPr>
        <p:spPr>
          <a:xfrm>
            <a:off x="207111" y="1028700"/>
            <a:ext cx="7062923" cy="8828654"/>
          </a:xfrm>
          <a:custGeom>
            <a:avLst/>
            <a:gdLst/>
            <a:ahLst/>
            <a:cxnLst/>
            <a:rect l="l" t="t" r="r" b="b"/>
            <a:pathLst>
              <a:path w="7062923" h="8828654">
                <a:moveTo>
                  <a:pt x="0" y="0"/>
                </a:moveTo>
                <a:lnTo>
                  <a:pt x="7062924" y="0"/>
                </a:lnTo>
                <a:lnTo>
                  <a:pt x="7062924" y="8828654"/>
                </a:lnTo>
                <a:lnTo>
                  <a:pt x="0" y="8828654"/>
                </a:lnTo>
                <a:lnTo>
                  <a:pt x="0" y="0"/>
                </a:lnTo>
                <a:close/>
              </a:path>
            </a:pathLst>
          </a:custGeom>
          <a:blipFill>
            <a:blip r:embed="rId7"/>
            <a:stretch>
              <a:fillRect/>
            </a:stretch>
          </a:blipFill>
        </p:spPr>
        <p:txBody>
          <a:bodyPr/>
          <a:lstStyle/>
          <a:p>
            <a:endParaRPr lang="en-GB"/>
          </a:p>
        </p:txBody>
      </p:sp>
      <p:sp>
        <p:nvSpPr>
          <p:cNvPr id="12" name="Freeform 12"/>
          <p:cNvSpPr/>
          <p:nvPr/>
        </p:nvSpPr>
        <p:spPr>
          <a:xfrm flipH="1">
            <a:off x="12154232" y="240028"/>
            <a:ext cx="6441430" cy="8051787"/>
          </a:xfrm>
          <a:custGeom>
            <a:avLst/>
            <a:gdLst/>
            <a:ahLst/>
            <a:cxnLst/>
            <a:rect l="l" t="t" r="r" b="b"/>
            <a:pathLst>
              <a:path w="6441430" h="8051787">
                <a:moveTo>
                  <a:pt x="6441430" y="0"/>
                </a:moveTo>
                <a:lnTo>
                  <a:pt x="0" y="0"/>
                </a:lnTo>
                <a:lnTo>
                  <a:pt x="0" y="8051788"/>
                </a:lnTo>
                <a:lnTo>
                  <a:pt x="6441430" y="8051788"/>
                </a:lnTo>
                <a:lnTo>
                  <a:pt x="6441430" y="0"/>
                </a:lnTo>
                <a:close/>
              </a:path>
            </a:pathLst>
          </a:custGeom>
          <a:blipFill>
            <a:blip r:embed="rId8"/>
            <a:stretch>
              <a:fillRect/>
            </a:stretch>
          </a:blipFill>
        </p:spPr>
        <p:txBody>
          <a:bodyPr/>
          <a:lstStyle/>
          <a:p>
            <a:endParaRPr lang="en-GB"/>
          </a:p>
        </p:txBody>
      </p:sp>
      <p:grpSp>
        <p:nvGrpSpPr>
          <p:cNvPr id="13" name="Group 13"/>
          <p:cNvGrpSpPr/>
          <p:nvPr/>
        </p:nvGrpSpPr>
        <p:grpSpPr>
          <a:xfrm>
            <a:off x="3142802" y="1021882"/>
            <a:ext cx="12002395" cy="2253718"/>
            <a:chOff x="0" y="0"/>
            <a:chExt cx="16003194" cy="3004957"/>
          </a:xfrm>
        </p:grpSpPr>
        <p:sp>
          <p:nvSpPr>
            <p:cNvPr id="14" name="Freeform 14"/>
            <p:cNvSpPr/>
            <p:nvPr/>
          </p:nvSpPr>
          <p:spPr>
            <a:xfrm>
              <a:off x="0" y="0"/>
              <a:ext cx="16003200" cy="3004959"/>
            </a:xfrm>
            <a:custGeom>
              <a:avLst/>
              <a:gdLst/>
              <a:ahLst/>
              <a:cxnLst/>
              <a:rect l="l" t="t" r="r" b="b"/>
              <a:pathLst>
                <a:path w="16003200" h="3004959">
                  <a:moveTo>
                    <a:pt x="0" y="0"/>
                  </a:moveTo>
                  <a:lnTo>
                    <a:pt x="16003200" y="0"/>
                  </a:lnTo>
                  <a:lnTo>
                    <a:pt x="16003200" y="3004959"/>
                  </a:lnTo>
                  <a:lnTo>
                    <a:pt x="0" y="3004959"/>
                  </a:lnTo>
                  <a:close/>
                </a:path>
              </a:pathLst>
            </a:custGeom>
            <a:blipFill>
              <a:blip r:embed="rId9" cstate="print">
                <a:alphaModFix amt="0"/>
                <a:extLst>
                  <a:ext uri="{28A0092B-C50C-407E-A947-70E740481C1C}">
                    <a14:useLocalDpi xmlns:a14="http://schemas.microsoft.com/office/drawing/2010/main"/>
                  </a:ext>
                </a:extLst>
              </a:blip>
              <a:stretch>
                <a:fillRect/>
              </a:stretch>
            </a:blipFill>
          </p:spPr>
          <p:txBody>
            <a:bodyPr/>
            <a:lstStyle/>
            <a:p>
              <a:endParaRPr lang="en-GB"/>
            </a:p>
          </p:txBody>
        </p:sp>
        <p:sp>
          <p:nvSpPr>
            <p:cNvPr id="15" name="TextBox 15"/>
            <p:cNvSpPr txBox="1"/>
            <p:nvPr/>
          </p:nvSpPr>
          <p:spPr>
            <a:xfrm>
              <a:off x="0" y="38100"/>
              <a:ext cx="16003194" cy="2966857"/>
            </a:xfrm>
            <a:prstGeom prst="rect">
              <a:avLst/>
            </a:prstGeom>
          </p:spPr>
          <p:txBody>
            <a:bodyPr lIns="0" tIns="0" rIns="0" bIns="0" rtlCol="0" anchor="ctr"/>
            <a:lstStyle/>
            <a:p>
              <a:pPr algn="ctr">
                <a:lnSpc>
                  <a:spcPts val="7128"/>
                </a:lnSpc>
              </a:pPr>
              <a:r>
                <a:rPr lang="en-US" sz="6600" b="1">
                  <a:solidFill>
                    <a:srgbClr val="002060"/>
                  </a:solidFill>
                  <a:latin typeface="Arimo Bold"/>
                  <a:ea typeface="Arimo Bold"/>
                  <a:cs typeface="Arimo Bold"/>
                  <a:sym typeface="Arimo Bold"/>
                </a:rPr>
                <a:t>When does it start?</a:t>
              </a:r>
            </a:p>
            <a:p>
              <a:pPr algn="ctr">
                <a:lnSpc>
                  <a:spcPts val="7128"/>
                </a:lnSpc>
              </a:pPr>
              <a:endParaRPr lang="en-US" sz="6600" b="1">
                <a:solidFill>
                  <a:srgbClr val="002060"/>
                </a:solidFill>
                <a:latin typeface="Arimo Bold"/>
                <a:ea typeface="Arimo Bold"/>
                <a:cs typeface="Arimo Bold"/>
                <a:sym typeface="Arimo Bold"/>
              </a:endParaRPr>
            </a:p>
          </p:txBody>
        </p:sp>
      </p:grpSp>
      <p:grpSp>
        <p:nvGrpSpPr>
          <p:cNvPr id="16" name="Group 16"/>
          <p:cNvGrpSpPr/>
          <p:nvPr/>
        </p:nvGrpSpPr>
        <p:grpSpPr>
          <a:xfrm>
            <a:off x="4376836" y="4742069"/>
            <a:ext cx="9810532" cy="2909228"/>
            <a:chOff x="0" y="0"/>
            <a:chExt cx="13080709" cy="3878971"/>
          </a:xfrm>
        </p:grpSpPr>
        <p:sp>
          <p:nvSpPr>
            <p:cNvPr id="17" name="Freeform 17"/>
            <p:cNvSpPr/>
            <p:nvPr/>
          </p:nvSpPr>
          <p:spPr>
            <a:xfrm>
              <a:off x="0" y="0"/>
              <a:ext cx="13080760" cy="3879022"/>
            </a:xfrm>
            <a:custGeom>
              <a:avLst/>
              <a:gdLst/>
              <a:ahLst/>
              <a:cxnLst/>
              <a:rect l="l" t="t" r="r" b="b"/>
              <a:pathLst>
                <a:path w="13080760" h="3879022">
                  <a:moveTo>
                    <a:pt x="0" y="646540"/>
                  </a:moveTo>
                  <a:cubicBezTo>
                    <a:pt x="0" y="289421"/>
                    <a:pt x="602400" y="0"/>
                    <a:pt x="1345709" y="0"/>
                  </a:cubicBezTo>
                  <a:lnTo>
                    <a:pt x="11735067" y="0"/>
                  </a:lnTo>
                  <a:cubicBezTo>
                    <a:pt x="12478209" y="0"/>
                    <a:pt x="13080760" y="289421"/>
                    <a:pt x="13080760" y="646540"/>
                  </a:cubicBezTo>
                  <a:lnTo>
                    <a:pt x="13080760" y="3232463"/>
                  </a:lnTo>
                  <a:cubicBezTo>
                    <a:pt x="13080760" y="3589503"/>
                    <a:pt x="12478376" y="3879022"/>
                    <a:pt x="11735067" y="3879022"/>
                  </a:cubicBezTo>
                  <a:lnTo>
                    <a:pt x="1345709" y="3879022"/>
                  </a:lnTo>
                  <a:cubicBezTo>
                    <a:pt x="602400" y="3879022"/>
                    <a:pt x="0" y="3589502"/>
                    <a:pt x="0" y="3232463"/>
                  </a:cubicBezTo>
                  <a:close/>
                </a:path>
              </a:pathLst>
            </a:custGeom>
            <a:solidFill>
              <a:srgbClr val="FFFFFF"/>
            </a:solidFill>
          </p:spPr>
          <p:txBody>
            <a:bodyPr/>
            <a:lstStyle/>
            <a:p>
              <a:endParaRPr lang="en-GB"/>
            </a:p>
          </p:txBody>
        </p:sp>
        <p:sp>
          <p:nvSpPr>
            <p:cNvPr id="18" name="TextBox 18"/>
            <p:cNvSpPr txBox="1"/>
            <p:nvPr/>
          </p:nvSpPr>
          <p:spPr>
            <a:xfrm>
              <a:off x="0" y="-28575"/>
              <a:ext cx="13080709" cy="3907546"/>
            </a:xfrm>
            <a:prstGeom prst="rect">
              <a:avLst/>
            </a:prstGeom>
          </p:spPr>
          <p:txBody>
            <a:bodyPr lIns="50800" tIns="50800" rIns="50800" bIns="50800" rtlCol="0" anchor="t"/>
            <a:lstStyle/>
            <a:p>
              <a:pPr algn="ctr">
                <a:lnSpc>
                  <a:spcPts val="6300"/>
                </a:lnSpc>
              </a:pPr>
              <a:r>
                <a:rPr lang="en-US" sz="5250" b="1" dirty="0">
                  <a:solidFill>
                    <a:srgbClr val="272557"/>
                  </a:solidFill>
                  <a:latin typeface="Arimo Bold"/>
                  <a:ea typeface="Arimo Bold"/>
                  <a:cs typeface="Arimo Bold"/>
                  <a:sym typeface="Arimo Bold"/>
                </a:rPr>
                <a:t>Starts</a:t>
              </a:r>
              <a:r>
                <a:rPr lang="en-US" sz="5250" dirty="0">
                  <a:solidFill>
                    <a:srgbClr val="272557"/>
                  </a:solidFill>
                  <a:latin typeface="Arimo"/>
                  <a:ea typeface="Arimo"/>
                  <a:cs typeface="Arimo"/>
                  <a:sym typeface="Arimo"/>
                </a:rPr>
                <a:t>: Saturday 4</a:t>
              </a:r>
              <a:r>
                <a:rPr lang="en-US" sz="5250" baseline="30000" dirty="0">
                  <a:solidFill>
                    <a:srgbClr val="272557"/>
                  </a:solidFill>
                  <a:latin typeface="Arimo"/>
                  <a:ea typeface="Arimo"/>
                  <a:cs typeface="Arimo"/>
                  <a:sym typeface="Arimo"/>
                </a:rPr>
                <a:t>th</a:t>
              </a:r>
              <a:r>
                <a:rPr lang="en-US" sz="5250" dirty="0">
                  <a:solidFill>
                    <a:srgbClr val="272557"/>
                  </a:solidFill>
                  <a:latin typeface="Arimo"/>
                  <a:ea typeface="Arimo"/>
                  <a:cs typeface="Arimo"/>
                  <a:sym typeface="Arimo"/>
                </a:rPr>
                <a:t> July</a:t>
              </a:r>
            </a:p>
            <a:p>
              <a:pPr algn="ctr">
                <a:lnSpc>
                  <a:spcPts val="6300"/>
                </a:lnSpc>
              </a:pPr>
              <a:r>
                <a:rPr lang="en-US" sz="5250" b="1" dirty="0">
                  <a:solidFill>
                    <a:srgbClr val="272557"/>
                  </a:solidFill>
                  <a:latin typeface="Arimo Bold"/>
                  <a:ea typeface="Arimo Bold"/>
                  <a:cs typeface="Arimo Bold"/>
                  <a:sym typeface="Arimo Bold"/>
                </a:rPr>
                <a:t>Ends</a:t>
              </a:r>
              <a:r>
                <a:rPr lang="en-US" sz="5250" dirty="0">
                  <a:solidFill>
                    <a:srgbClr val="272557"/>
                  </a:solidFill>
                  <a:latin typeface="Arimo"/>
                  <a:ea typeface="Arimo"/>
                  <a:cs typeface="Arimo"/>
                  <a:sym typeface="Arimo"/>
                </a:rPr>
                <a:t>: Saturday 12</a:t>
              </a:r>
              <a:r>
                <a:rPr lang="en-US" sz="5250" baseline="30000" dirty="0">
                  <a:solidFill>
                    <a:srgbClr val="272557"/>
                  </a:solidFill>
                  <a:latin typeface="Arimo"/>
                  <a:ea typeface="Arimo"/>
                  <a:cs typeface="Arimo"/>
                  <a:sym typeface="Arimo"/>
                </a:rPr>
                <a:t>th</a:t>
              </a:r>
              <a:r>
                <a:rPr lang="en-US" sz="5250" dirty="0">
                  <a:solidFill>
                    <a:srgbClr val="272557"/>
                  </a:solidFill>
                  <a:latin typeface="Arimo"/>
                  <a:ea typeface="Arimo"/>
                  <a:cs typeface="Arimo"/>
                  <a:sym typeface="Arimo"/>
                </a:rPr>
                <a:t> September</a:t>
              </a:r>
            </a:p>
            <a:p>
              <a:pPr algn="ctr">
                <a:lnSpc>
                  <a:spcPts val="6300"/>
                </a:lnSpc>
              </a:pPr>
              <a:r>
                <a:rPr lang="en-US" sz="5250" b="1" dirty="0">
                  <a:solidFill>
                    <a:srgbClr val="E53191"/>
                  </a:solidFill>
                  <a:latin typeface="Arimo Bold"/>
                  <a:ea typeface="Arimo Bold"/>
                  <a:cs typeface="Arimo Bold"/>
                  <a:sym typeface="Arimo Bold"/>
                </a:rPr>
                <a:t>at your local library</a:t>
              </a:r>
            </a:p>
          </p:txBody>
        </p:sp>
      </p:grpSp>
      <p:grpSp>
        <p:nvGrpSpPr>
          <p:cNvPr id="26" name="Group 9">
            <a:extLst>
              <a:ext uri="{FF2B5EF4-FFF2-40B4-BE49-F238E27FC236}">
                <a16:creationId xmlns:a16="http://schemas.microsoft.com/office/drawing/2014/main" id="{B95C286B-04FA-9797-CBFC-DFD45C7E5015}"/>
              </a:ext>
            </a:extLst>
          </p:cNvPr>
          <p:cNvGrpSpPr/>
          <p:nvPr/>
        </p:nvGrpSpPr>
        <p:grpSpPr>
          <a:xfrm>
            <a:off x="0" y="8596222"/>
            <a:ext cx="18288001" cy="1690778"/>
            <a:chOff x="671367" y="0"/>
            <a:chExt cx="24384003" cy="2254370"/>
          </a:xfrm>
        </p:grpSpPr>
        <p:sp>
          <p:nvSpPr>
            <p:cNvPr id="27" name="Freeform 10">
              <a:extLst>
                <a:ext uri="{FF2B5EF4-FFF2-40B4-BE49-F238E27FC236}">
                  <a16:creationId xmlns:a16="http://schemas.microsoft.com/office/drawing/2014/main" id="{955D40B1-7C84-59BF-8A48-F55B917A8023}"/>
                </a:ext>
              </a:extLst>
            </p:cNvPr>
            <p:cNvSpPr/>
            <p:nvPr/>
          </p:nvSpPr>
          <p:spPr>
            <a:xfrm>
              <a:off x="671368" y="0"/>
              <a:ext cx="24370174" cy="941772"/>
            </a:xfrm>
            <a:custGeom>
              <a:avLst/>
              <a:gdLst/>
              <a:ahLst/>
              <a:cxnLst/>
              <a:rect l="l" t="t" r="r" b="b"/>
              <a:pathLst>
                <a:path w="26552186" h="941772">
                  <a:moveTo>
                    <a:pt x="0" y="0"/>
                  </a:moveTo>
                  <a:lnTo>
                    <a:pt x="26552186" y="0"/>
                  </a:lnTo>
                  <a:lnTo>
                    <a:pt x="26552186" y="941772"/>
                  </a:lnTo>
                  <a:lnTo>
                    <a:pt x="0" y="941772"/>
                  </a:lnTo>
                  <a:lnTo>
                    <a:pt x="0" y="0"/>
                  </a:lnTo>
                  <a:close/>
                </a:path>
              </a:pathLst>
            </a:custGeom>
            <a:blipFill>
              <a:blip r:embed="rId10" cstate="print">
                <a:extLst>
                  <a:ext uri="{28A0092B-C50C-407E-A947-70E740481C1C}">
                    <a14:useLocalDpi xmlns:a14="http://schemas.microsoft.com/office/drawing/2010/main"/>
                  </a:ext>
                </a:extLst>
              </a:blip>
              <a:stretch>
                <a:fillRect/>
              </a:stretch>
            </a:blipFill>
          </p:spPr>
          <p:txBody>
            <a:bodyPr/>
            <a:lstStyle/>
            <a:p>
              <a:endParaRPr lang="en-GB"/>
            </a:p>
          </p:txBody>
        </p:sp>
        <p:sp>
          <p:nvSpPr>
            <p:cNvPr id="28" name="Freeform 11">
              <a:extLst>
                <a:ext uri="{FF2B5EF4-FFF2-40B4-BE49-F238E27FC236}">
                  <a16:creationId xmlns:a16="http://schemas.microsoft.com/office/drawing/2014/main" id="{F9A0CC4A-E7D6-ACF4-D865-518DEFF3BC91}"/>
                </a:ext>
              </a:extLst>
            </p:cNvPr>
            <p:cNvSpPr/>
            <p:nvPr/>
          </p:nvSpPr>
          <p:spPr>
            <a:xfrm>
              <a:off x="671367" y="888169"/>
              <a:ext cx="24384003" cy="1366201"/>
            </a:xfrm>
            <a:custGeom>
              <a:avLst/>
              <a:gdLst/>
              <a:ahLst/>
              <a:cxnLst/>
              <a:rect l="l" t="t" r="r" b="b"/>
              <a:pathLst>
                <a:path w="24384000" h="8475944">
                  <a:moveTo>
                    <a:pt x="0" y="0"/>
                  </a:moveTo>
                  <a:lnTo>
                    <a:pt x="24384000" y="0"/>
                  </a:lnTo>
                  <a:lnTo>
                    <a:pt x="24384000" y="8475944"/>
                  </a:lnTo>
                  <a:lnTo>
                    <a:pt x="0" y="8475944"/>
                  </a:lnTo>
                  <a:lnTo>
                    <a:pt x="0" y="0"/>
                  </a:lnTo>
                  <a:close/>
                </a:path>
              </a:pathLst>
            </a:custGeom>
            <a:blipFill>
              <a:blip r:embed="rId11" cstate="print">
                <a:extLst>
                  <a:ext uri="{28A0092B-C50C-407E-A947-70E740481C1C}">
                    <a14:useLocalDpi xmlns:a14="http://schemas.microsoft.com/office/drawing/2010/main"/>
                  </a:ext>
                </a:extLst>
              </a:blip>
              <a:stretch>
                <a:fillRect/>
              </a:stretch>
            </a:blipFill>
          </p:spPr>
          <p:txBody>
            <a:bodyPr/>
            <a:lstStyle/>
            <a:p>
              <a:endParaRPr lang="en-GB"/>
            </a:p>
          </p:txBody>
        </p:sp>
      </p:grpSp>
      <p:sp>
        <p:nvSpPr>
          <p:cNvPr id="2" name="TextBox 1">
            <a:extLst>
              <a:ext uri="{FF2B5EF4-FFF2-40B4-BE49-F238E27FC236}">
                <a16:creationId xmlns:a16="http://schemas.microsoft.com/office/drawing/2014/main" id="{5F113E10-8073-68CE-EFE3-20E9464BA9E2}"/>
              </a:ext>
            </a:extLst>
          </p:cNvPr>
          <p:cNvSpPr txBox="1"/>
          <p:nvPr/>
        </p:nvSpPr>
        <p:spPr>
          <a:xfrm>
            <a:off x="8915400" y="9791700"/>
            <a:ext cx="9067800" cy="276999"/>
          </a:xfrm>
          <a:prstGeom prst="rect">
            <a:avLst/>
          </a:prstGeom>
          <a:noFill/>
        </p:spPr>
        <p:txBody>
          <a:bodyPr wrap="square" rtlCol="0">
            <a:spAutoFit/>
          </a:bodyPr>
          <a:lstStyle/>
          <a:p>
            <a:pPr algn="r"/>
            <a:r>
              <a:rPr lang="en-GB" sz="1200" dirty="0">
                <a:solidFill>
                  <a:schemeClr val="bg1"/>
                </a:solidFill>
                <a:latin typeface="Gibson Book" pitchFamily="50" charset="0"/>
                <a:ea typeface="Gibson Book" pitchFamily="50" charset="0"/>
              </a:rPr>
              <a:t>Illustrations © Harry Woodgate 2026. Read to the Beat © The Reading Agency 2026, registered charity number 1085443 England and Wales</a:t>
            </a:r>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BC5BA6-0C8C-5E6D-6417-C87506656DD6}"/>
            </a:ext>
          </a:extLst>
        </p:cNvPr>
        <p:cNvGrpSpPr/>
        <p:nvPr/>
      </p:nvGrpSpPr>
      <p:grpSpPr>
        <a:xfrm>
          <a:off x="0" y="0"/>
          <a:ext cx="0" cy="0"/>
          <a:chOff x="0" y="0"/>
          <a:chExt cx="0" cy="0"/>
        </a:xfrm>
      </p:grpSpPr>
      <p:grpSp>
        <p:nvGrpSpPr>
          <p:cNvPr id="16" name="Group 15">
            <a:extLst>
              <a:ext uri="{FF2B5EF4-FFF2-40B4-BE49-F238E27FC236}">
                <a16:creationId xmlns:a16="http://schemas.microsoft.com/office/drawing/2014/main" id="{948CA998-1C24-A29D-1A6E-7C7C2B3C6D20}"/>
              </a:ext>
            </a:extLst>
          </p:cNvPr>
          <p:cNvGrpSpPr/>
          <p:nvPr/>
        </p:nvGrpSpPr>
        <p:grpSpPr>
          <a:xfrm>
            <a:off x="-2" y="-38100"/>
            <a:ext cx="18288002" cy="10325100"/>
            <a:chOff x="-2" y="-38100"/>
            <a:chExt cx="18288002" cy="10325100"/>
          </a:xfrm>
        </p:grpSpPr>
        <p:grpSp>
          <p:nvGrpSpPr>
            <p:cNvPr id="17" name="Group 16">
              <a:extLst>
                <a:ext uri="{FF2B5EF4-FFF2-40B4-BE49-F238E27FC236}">
                  <a16:creationId xmlns:a16="http://schemas.microsoft.com/office/drawing/2014/main" id="{5CD93EA1-C062-5AE9-9B40-49716E3AB42A}"/>
                </a:ext>
              </a:extLst>
            </p:cNvPr>
            <p:cNvGrpSpPr/>
            <p:nvPr/>
          </p:nvGrpSpPr>
          <p:grpSpPr>
            <a:xfrm>
              <a:off x="-2" y="-38100"/>
              <a:ext cx="18288002" cy="10325099"/>
              <a:chOff x="-2" y="-38100"/>
              <a:chExt cx="18288002" cy="10325099"/>
            </a:xfrm>
          </p:grpSpPr>
          <p:sp>
            <p:nvSpPr>
              <p:cNvPr id="19" name="Freeform 2">
                <a:extLst>
                  <a:ext uri="{FF2B5EF4-FFF2-40B4-BE49-F238E27FC236}">
                    <a16:creationId xmlns:a16="http://schemas.microsoft.com/office/drawing/2014/main" id="{A3D95ED3-46F9-F3A6-F4F9-8C883B259247}"/>
                  </a:ext>
                </a:extLst>
              </p:cNvPr>
              <p:cNvSpPr/>
              <p:nvPr/>
            </p:nvSpPr>
            <p:spPr>
              <a:xfrm>
                <a:off x="0" y="-38100"/>
                <a:ext cx="18288000" cy="10250328"/>
              </a:xfrm>
              <a:custGeom>
                <a:avLst/>
                <a:gdLst/>
                <a:ahLst/>
                <a:cxnLst/>
                <a:rect l="l" t="t" r="r" b="b"/>
                <a:pathLst>
                  <a:path w="18288000" h="10250328">
                    <a:moveTo>
                      <a:pt x="0" y="0"/>
                    </a:moveTo>
                    <a:lnTo>
                      <a:pt x="18288000" y="0"/>
                    </a:lnTo>
                    <a:lnTo>
                      <a:pt x="18288000" y="10250328"/>
                    </a:lnTo>
                    <a:lnTo>
                      <a:pt x="0" y="10250328"/>
                    </a:lnTo>
                    <a:lnTo>
                      <a:pt x="0" y="0"/>
                    </a:lnTo>
                    <a:close/>
                  </a:path>
                </a:pathLst>
              </a:custGeom>
              <a:blipFill>
                <a:blip r:embed="rId3" cstate="screen">
                  <a:extLst>
                    <a:ext uri="{28A0092B-C50C-407E-A947-70E740481C1C}">
                      <a14:useLocalDpi xmlns:a14="http://schemas.microsoft.com/office/drawing/2010/main"/>
                    </a:ext>
                  </a:extLst>
                </a:blip>
                <a:stretch>
                  <a:fillRect/>
                </a:stretch>
              </a:blipFill>
            </p:spPr>
            <p:txBody>
              <a:bodyPr/>
              <a:lstStyle/>
              <a:p>
                <a:endParaRPr lang="en-GB"/>
              </a:p>
            </p:txBody>
          </p:sp>
          <p:grpSp>
            <p:nvGrpSpPr>
              <p:cNvPr id="20" name="Group 3">
                <a:extLst>
                  <a:ext uri="{FF2B5EF4-FFF2-40B4-BE49-F238E27FC236}">
                    <a16:creationId xmlns:a16="http://schemas.microsoft.com/office/drawing/2014/main" id="{0632ACC3-9F21-EF9A-47C9-BBC3191CDEE8}"/>
                  </a:ext>
                </a:extLst>
              </p:cNvPr>
              <p:cNvGrpSpPr/>
              <p:nvPr/>
            </p:nvGrpSpPr>
            <p:grpSpPr>
              <a:xfrm>
                <a:off x="-2" y="5611479"/>
                <a:ext cx="18288002" cy="4675520"/>
                <a:chOff x="632295" y="0"/>
                <a:chExt cx="24384003" cy="6234025"/>
              </a:xfrm>
            </p:grpSpPr>
            <p:sp>
              <p:nvSpPr>
                <p:cNvPr id="21" name="Freeform 4">
                  <a:extLst>
                    <a:ext uri="{FF2B5EF4-FFF2-40B4-BE49-F238E27FC236}">
                      <a16:creationId xmlns:a16="http://schemas.microsoft.com/office/drawing/2014/main" id="{4A773728-4A2B-2D6F-C874-892CA5307368}"/>
                    </a:ext>
                  </a:extLst>
                </p:cNvPr>
                <p:cNvSpPr/>
                <p:nvPr/>
              </p:nvSpPr>
              <p:spPr>
                <a:xfrm>
                  <a:off x="632295" y="0"/>
                  <a:ext cx="24384003" cy="941772"/>
                </a:xfrm>
                <a:custGeom>
                  <a:avLst/>
                  <a:gdLst/>
                  <a:ahLst/>
                  <a:cxnLst/>
                  <a:rect l="l" t="t" r="r" b="b"/>
                  <a:pathLst>
                    <a:path w="26552186" h="941772">
                      <a:moveTo>
                        <a:pt x="0" y="0"/>
                      </a:moveTo>
                      <a:lnTo>
                        <a:pt x="26552186" y="0"/>
                      </a:lnTo>
                      <a:lnTo>
                        <a:pt x="26552186" y="941772"/>
                      </a:lnTo>
                      <a:lnTo>
                        <a:pt x="0" y="941772"/>
                      </a:lnTo>
                      <a:lnTo>
                        <a:pt x="0" y="0"/>
                      </a:lnTo>
                      <a:close/>
                    </a:path>
                  </a:pathLst>
                </a:custGeom>
                <a:blipFill>
                  <a:blip r:embed="rId4" cstate="print">
                    <a:extLst>
                      <a:ext uri="{28A0092B-C50C-407E-A947-70E740481C1C}">
                        <a14:useLocalDpi xmlns:a14="http://schemas.microsoft.com/office/drawing/2010/main"/>
                      </a:ext>
                    </a:extLst>
                  </a:blip>
                  <a:stretch>
                    <a:fillRect/>
                  </a:stretch>
                </a:blipFill>
              </p:spPr>
              <p:txBody>
                <a:bodyPr/>
                <a:lstStyle/>
                <a:p>
                  <a:endParaRPr lang="en-GB"/>
                </a:p>
              </p:txBody>
            </p:sp>
            <p:sp>
              <p:nvSpPr>
                <p:cNvPr id="22" name="Freeform 5">
                  <a:extLst>
                    <a:ext uri="{FF2B5EF4-FFF2-40B4-BE49-F238E27FC236}">
                      <a16:creationId xmlns:a16="http://schemas.microsoft.com/office/drawing/2014/main" id="{176BD46B-C0F8-5EA8-8180-12FB28814E05}"/>
                    </a:ext>
                  </a:extLst>
                </p:cNvPr>
                <p:cNvSpPr/>
                <p:nvPr/>
              </p:nvSpPr>
              <p:spPr>
                <a:xfrm>
                  <a:off x="632298" y="888169"/>
                  <a:ext cx="24384000" cy="5345856"/>
                </a:xfrm>
                <a:custGeom>
                  <a:avLst/>
                  <a:gdLst/>
                  <a:ahLst/>
                  <a:cxnLst/>
                  <a:rect l="l" t="t" r="r" b="b"/>
                  <a:pathLst>
                    <a:path w="24384000" h="8475944">
                      <a:moveTo>
                        <a:pt x="0" y="0"/>
                      </a:moveTo>
                      <a:lnTo>
                        <a:pt x="24384000" y="0"/>
                      </a:lnTo>
                      <a:lnTo>
                        <a:pt x="24384000" y="8475944"/>
                      </a:lnTo>
                      <a:lnTo>
                        <a:pt x="0" y="8475944"/>
                      </a:lnTo>
                      <a:lnTo>
                        <a:pt x="0" y="0"/>
                      </a:lnTo>
                      <a:close/>
                    </a:path>
                  </a:pathLst>
                </a:custGeom>
                <a:blipFill>
                  <a:blip r:embed="rId5" cstate="print">
                    <a:extLst>
                      <a:ext uri="{28A0092B-C50C-407E-A947-70E740481C1C}">
                        <a14:useLocalDpi xmlns:a14="http://schemas.microsoft.com/office/drawing/2010/main"/>
                      </a:ext>
                    </a:extLst>
                  </a:blip>
                  <a:stretch>
                    <a:fillRect/>
                  </a:stretch>
                </a:blipFill>
              </p:spPr>
              <p:txBody>
                <a:bodyPr/>
                <a:lstStyle/>
                <a:p>
                  <a:endParaRPr lang="en-GB"/>
                </a:p>
              </p:txBody>
            </p:sp>
          </p:grpSp>
        </p:grpSp>
        <p:sp>
          <p:nvSpPr>
            <p:cNvPr id="18" name="Freeform 6">
              <a:extLst>
                <a:ext uri="{FF2B5EF4-FFF2-40B4-BE49-F238E27FC236}">
                  <a16:creationId xmlns:a16="http://schemas.microsoft.com/office/drawing/2014/main" id="{D0A38665-269D-9057-B189-376D8E852264}"/>
                </a:ext>
              </a:extLst>
            </p:cNvPr>
            <p:cNvSpPr/>
            <p:nvPr/>
          </p:nvSpPr>
          <p:spPr>
            <a:xfrm>
              <a:off x="0" y="7272100"/>
              <a:ext cx="18277629" cy="3014900"/>
            </a:xfrm>
            <a:custGeom>
              <a:avLst/>
              <a:gdLst/>
              <a:ahLst/>
              <a:cxnLst/>
              <a:rect l="l" t="t" r="r" b="b"/>
              <a:pathLst>
                <a:path w="18479210" h="6564476">
                  <a:moveTo>
                    <a:pt x="0" y="0"/>
                  </a:moveTo>
                  <a:lnTo>
                    <a:pt x="18479210" y="0"/>
                  </a:lnTo>
                  <a:lnTo>
                    <a:pt x="18479210" y="6564476"/>
                  </a:lnTo>
                  <a:lnTo>
                    <a:pt x="0" y="6564476"/>
                  </a:lnTo>
                  <a:lnTo>
                    <a:pt x="0" y="0"/>
                  </a:lnTo>
                  <a:close/>
                </a:path>
              </a:pathLst>
            </a:custGeom>
            <a:blipFill>
              <a:blip r:embed="rId6" cstate="print">
                <a:extLst>
                  <a:ext uri="{28A0092B-C50C-407E-A947-70E740481C1C}">
                    <a14:useLocalDpi xmlns:a14="http://schemas.microsoft.com/office/drawing/2010/main"/>
                  </a:ext>
                </a:extLst>
              </a:blip>
              <a:stretch>
                <a:fillRect/>
              </a:stretch>
            </a:blipFill>
          </p:spPr>
          <p:txBody>
            <a:bodyPr/>
            <a:lstStyle/>
            <a:p>
              <a:endParaRPr lang="en-GB" dirty="0"/>
            </a:p>
          </p:txBody>
        </p:sp>
      </p:grpSp>
      <p:sp>
        <p:nvSpPr>
          <p:cNvPr id="12" name="TextBox 12">
            <a:extLst>
              <a:ext uri="{FF2B5EF4-FFF2-40B4-BE49-F238E27FC236}">
                <a16:creationId xmlns:a16="http://schemas.microsoft.com/office/drawing/2014/main" id="{B4B235E1-6635-D30F-A87C-936F5045C638}"/>
              </a:ext>
            </a:extLst>
          </p:cNvPr>
          <p:cNvSpPr txBox="1"/>
          <p:nvPr/>
        </p:nvSpPr>
        <p:spPr>
          <a:xfrm>
            <a:off x="-1" y="360512"/>
            <a:ext cx="18277629" cy="1335237"/>
          </a:xfrm>
          <a:prstGeom prst="rect">
            <a:avLst/>
          </a:prstGeom>
        </p:spPr>
        <p:txBody>
          <a:bodyPr wrap="square" lIns="0" tIns="0" rIns="0" bIns="0" rtlCol="0" anchor="t">
            <a:spAutoFit/>
          </a:bodyPr>
          <a:lstStyle/>
          <a:p>
            <a:pPr algn="ctr">
              <a:lnSpc>
                <a:spcPct val="150000"/>
              </a:lnSpc>
              <a:buSzPct val="150000"/>
              <a:defRPr/>
            </a:pPr>
            <a:r>
              <a:rPr lang="en-GB" altLang="en-US" sz="6600" b="1" dirty="0">
                <a:solidFill>
                  <a:srgbClr val="272557"/>
                </a:solidFill>
                <a:latin typeface="Arimo Bold" panose="020B0604020202020204" charset="0"/>
                <a:ea typeface="Arimo Bold" panose="020B0604020202020204" charset="0"/>
                <a:cs typeface="Arimo Bold" panose="020B0604020202020204" charset="0"/>
              </a:rPr>
              <a:t>Free Family Events</a:t>
            </a:r>
          </a:p>
        </p:txBody>
      </p:sp>
      <p:sp>
        <p:nvSpPr>
          <p:cNvPr id="14" name="Freeform 14">
            <a:extLst>
              <a:ext uri="{FF2B5EF4-FFF2-40B4-BE49-F238E27FC236}">
                <a16:creationId xmlns:a16="http://schemas.microsoft.com/office/drawing/2014/main" id="{B4B080A2-9554-BF5D-6DBA-3AC3CE4C5E74}"/>
              </a:ext>
            </a:extLst>
          </p:cNvPr>
          <p:cNvSpPr/>
          <p:nvPr/>
        </p:nvSpPr>
        <p:spPr>
          <a:xfrm>
            <a:off x="1099713" y="2184899"/>
            <a:ext cx="16078200" cy="7533883"/>
          </a:xfrm>
          <a:custGeom>
            <a:avLst/>
            <a:gdLst/>
            <a:ahLst/>
            <a:cxnLst/>
            <a:rect l="l" t="t" r="r" b="b"/>
            <a:pathLst>
              <a:path w="10472806" h="10557081">
                <a:moveTo>
                  <a:pt x="0" y="1759557"/>
                </a:moveTo>
                <a:cubicBezTo>
                  <a:pt x="0" y="787734"/>
                  <a:pt x="672784" y="0"/>
                  <a:pt x="1502794" y="0"/>
                </a:cubicBezTo>
                <a:lnTo>
                  <a:pt x="8970012" y="0"/>
                </a:lnTo>
                <a:cubicBezTo>
                  <a:pt x="9800022" y="0"/>
                  <a:pt x="10472806" y="787734"/>
                  <a:pt x="10472806" y="1759557"/>
                </a:cubicBezTo>
                <a:lnTo>
                  <a:pt x="10472806" y="8797524"/>
                </a:lnTo>
                <a:cubicBezTo>
                  <a:pt x="10472806" y="9769347"/>
                  <a:pt x="9800022" y="10557081"/>
                  <a:pt x="8970012" y="10557081"/>
                </a:cubicBezTo>
                <a:lnTo>
                  <a:pt x="1502794" y="10557081"/>
                </a:lnTo>
                <a:cubicBezTo>
                  <a:pt x="672784" y="10557082"/>
                  <a:pt x="0" y="9769347"/>
                  <a:pt x="0" y="8797524"/>
                </a:cubicBezTo>
                <a:close/>
              </a:path>
            </a:pathLst>
          </a:custGeom>
          <a:solidFill>
            <a:srgbClr val="FFFFFF"/>
          </a:solidFill>
        </p:spPr>
        <p:txBody>
          <a:bodyPr lIns="540000" tIns="540000" rIns="540000">
            <a:normAutofit/>
          </a:bodyPr>
          <a:lstStyle/>
          <a:p>
            <a:endParaRPr lang="en-GB" sz="3400" dirty="0">
              <a:solidFill>
                <a:srgbClr val="272557"/>
              </a:solidFill>
              <a:latin typeface="Arimo" panose="020B0604020202020204" charset="0"/>
              <a:ea typeface="Arimo" panose="020B0604020202020204" charset="0"/>
              <a:cs typeface="Arimo" panose="020B0604020202020204" charset="0"/>
            </a:endParaRPr>
          </a:p>
        </p:txBody>
      </p:sp>
      <p:grpSp>
        <p:nvGrpSpPr>
          <p:cNvPr id="23" name="Group 9">
            <a:extLst>
              <a:ext uri="{FF2B5EF4-FFF2-40B4-BE49-F238E27FC236}">
                <a16:creationId xmlns:a16="http://schemas.microsoft.com/office/drawing/2014/main" id="{7BF5624A-4E1B-E0E3-B440-F740D4F08BD0}"/>
              </a:ext>
            </a:extLst>
          </p:cNvPr>
          <p:cNvGrpSpPr/>
          <p:nvPr/>
        </p:nvGrpSpPr>
        <p:grpSpPr>
          <a:xfrm>
            <a:off x="1" y="8596221"/>
            <a:ext cx="18288001" cy="1690779"/>
            <a:chOff x="671367" y="0"/>
            <a:chExt cx="24384003" cy="2254370"/>
          </a:xfrm>
        </p:grpSpPr>
        <p:sp>
          <p:nvSpPr>
            <p:cNvPr id="24" name="Freeform 10">
              <a:extLst>
                <a:ext uri="{FF2B5EF4-FFF2-40B4-BE49-F238E27FC236}">
                  <a16:creationId xmlns:a16="http://schemas.microsoft.com/office/drawing/2014/main" id="{05F4F9AF-0806-00F8-30AB-B5C099BF6328}"/>
                </a:ext>
              </a:extLst>
            </p:cNvPr>
            <p:cNvSpPr/>
            <p:nvPr/>
          </p:nvSpPr>
          <p:spPr>
            <a:xfrm>
              <a:off x="671368" y="0"/>
              <a:ext cx="24370174" cy="941772"/>
            </a:xfrm>
            <a:custGeom>
              <a:avLst/>
              <a:gdLst/>
              <a:ahLst/>
              <a:cxnLst/>
              <a:rect l="l" t="t" r="r" b="b"/>
              <a:pathLst>
                <a:path w="26552186" h="941772">
                  <a:moveTo>
                    <a:pt x="0" y="0"/>
                  </a:moveTo>
                  <a:lnTo>
                    <a:pt x="26552186" y="0"/>
                  </a:lnTo>
                  <a:lnTo>
                    <a:pt x="26552186" y="941772"/>
                  </a:lnTo>
                  <a:lnTo>
                    <a:pt x="0" y="941772"/>
                  </a:lnTo>
                  <a:lnTo>
                    <a:pt x="0" y="0"/>
                  </a:lnTo>
                  <a:close/>
                </a:path>
              </a:pathLst>
            </a:custGeom>
            <a:blipFill>
              <a:blip r:embed="rId7" cstate="print">
                <a:extLst>
                  <a:ext uri="{28A0092B-C50C-407E-A947-70E740481C1C}">
                    <a14:useLocalDpi xmlns:a14="http://schemas.microsoft.com/office/drawing/2010/main"/>
                  </a:ext>
                </a:extLst>
              </a:blip>
              <a:stretch>
                <a:fillRect/>
              </a:stretch>
            </a:blipFill>
          </p:spPr>
          <p:txBody>
            <a:bodyPr/>
            <a:lstStyle/>
            <a:p>
              <a:endParaRPr lang="en-GB" dirty="0"/>
            </a:p>
          </p:txBody>
        </p:sp>
        <p:sp>
          <p:nvSpPr>
            <p:cNvPr id="25" name="Freeform 11">
              <a:extLst>
                <a:ext uri="{FF2B5EF4-FFF2-40B4-BE49-F238E27FC236}">
                  <a16:creationId xmlns:a16="http://schemas.microsoft.com/office/drawing/2014/main" id="{7FDB0677-63D5-3E35-2126-9CCECBDB9388}"/>
                </a:ext>
              </a:extLst>
            </p:cNvPr>
            <p:cNvSpPr/>
            <p:nvPr/>
          </p:nvSpPr>
          <p:spPr>
            <a:xfrm>
              <a:off x="671367" y="888169"/>
              <a:ext cx="24384003" cy="1366201"/>
            </a:xfrm>
            <a:custGeom>
              <a:avLst/>
              <a:gdLst/>
              <a:ahLst/>
              <a:cxnLst/>
              <a:rect l="l" t="t" r="r" b="b"/>
              <a:pathLst>
                <a:path w="24384000" h="8475944">
                  <a:moveTo>
                    <a:pt x="0" y="0"/>
                  </a:moveTo>
                  <a:lnTo>
                    <a:pt x="24384000" y="0"/>
                  </a:lnTo>
                  <a:lnTo>
                    <a:pt x="24384000" y="8475944"/>
                  </a:lnTo>
                  <a:lnTo>
                    <a:pt x="0" y="8475944"/>
                  </a:lnTo>
                  <a:lnTo>
                    <a:pt x="0" y="0"/>
                  </a:lnTo>
                  <a:close/>
                </a:path>
              </a:pathLst>
            </a:custGeom>
            <a:blipFill>
              <a:blip r:embed="rId8" cstate="print">
                <a:extLst>
                  <a:ext uri="{28A0092B-C50C-407E-A947-70E740481C1C}">
                    <a14:useLocalDpi xmlns:a14="http://schemas.microsoft.com/office/drawing/2010/main"/>
                  </a:ext>
                </a:extLst>
              </a:blip>
              <a:stretch>
                <a:fillRect/>
              </a:stretch>
            </a:blipFill>
          </p:spPr>
          <p:txBody>
            <a:bodyPr/>
            <a:lstStyle/>
            <a:p>
              <a:endParaRPr lang="en-GB" dirty="0"/>
            </a:p>
          </p:txBody>
        </p:sp>
      </p:grpSp>
      <p:sp>
        <p:nvSpPr>
          <p:cNvPr id="4" name="TextBox 3">
            <a:extLst>
              <a:ext uri="{FF2B5EF4-FFF2-40B4-BE49-F238E27FC236}">
                <a16:creationId xmlns:a16="http://schemas.microsoft.com/office/drawing/2014/main" id="{B9EC40A6-B162-B5C0-482D-EA36611DE384}"/>
              </a:ext>
            </a:extLst>
          </p:cNvPr>
          <p:cNvSpPr txBox="1"/>
          <p:nvPr/>
        </p:nvSpPr>
        <p:spPr>
          <a:xfrm>
            <a:off x="8915400" y="9791701"/>
            <a:ext cx="9067800" cy="276999"/>
          </a:xfrm>
          <a:prstGeom prst="rect">
            <a:avLst/>
          </a:prstGeom>
          <a:noFill/>
        </p:spPr>
        <p:txBody>
          <a:bodyPr wrap="square" rtlCol="0">
            <a:spAutoFit/>
          </a:bodyPr>
          <a:lstStyle/>
          <a:p>
            <a:pPr algn="r"/>
            <a:r>
              <a:rPr lang="en-GB" sz="1200" dirty="0">
                <a:solidFill>
                  <a:schemeClr val="bg1"/>
                </a:solidFill>
                <a:latin typeface="Gibson Book" pitchFamily="50" charset="0"/>
                <a:ea typeface="Gibson Book" pitchFamily="50" charset="0"/>
              </a:rPr>
              <a:t>Illustrations © Harry Woodgate 2026. Read to the Beat © The Reading Agency 2026, registered charity number 1085443 England and Wales</a:t>
            </a:r>
          </a:p>
        </p:txBody>
      </p:sp>
      <p:sp>
        <p:nvSpPr>
          <p:cNvPr id="2" name="Freeform 15">
            <a:extLst>
              <a:ext uri="{FF2B5EF4-FFF2-40B4-BE49-F238E27FC236}">
                <a16:creationId xmlns:a16="http://schemas.microsoft.com/office/drawing/2014/main" id="{F0F1DA53-DDFC-4AA2-EFBD-81658BEFBF46}"/>
              </a:ext>
            </a:extLst>
          </p:cNvPr>
          <p:cNvSpPr/>
          <p:nvPr/>
        </p:nvSpPr>
        <p:spPr>
          <a:xfrm rot="1345450">
            <a:off x="15671252" y="407928"/>
            <a:ext cx="2125161" cy="1573171"/>
          </a:xfrm>
          <a:custGeom>
            <a:avLst/>
            <a:gdLst/>
            <a:ahLst/>
            <a:cxnLst/>
            <a:rect l="l" t="t" r="r" b="b"/>
            <a:pathLst>
              <a:path w="2125161" h="1573171">
                <a:moveTo>
                  <a:pt x="0" y="0"/>
                </a:moveTo>
                <a:lnTo>
                  <a:pt x="2125161" y="0"/>
                </a:lnTo>
                <a:lnTo>
                  <a:pt x="2125161" y="1573171"/>
                </a:lnTo>
                <a:lnTo>
                  <a:pt x="0" y="1573171"/>
                </a:lnTo>
                <a:lnTo>
                  <a:pt x="0" y="0"/>
                </a:lnTo>
                <a:close/>
              </a:path>
            </a:pathLst>
          </a:custGeom>
          <a:blipFill>
            <a:blip r:embed="rId9">
              <a:extLst>
                <a:ext uri="{28A0092B-C50C-407E-A947-70E740481C1C}">
                  <a14:useLocalDpi xmlns:a14="http://schemas.microsoft.com/office/drawing/2010/main"/>
                </a:ext>
              </a:extLst>
            </a:blip>
            <a:stretch>
              <a:fillRect/>
            </a:stretch>
          </a:blipFill>
        </p:spPr>
        <p:txBody>
          <a:bodyPr/>
          <a:lstStyle/>
          <a:p>
            <a:endParaRPr lang="en-GB"/>
          </a:p>
        </p:txBody>
      </p:sp>
      <p:sp>
        <p:nvSpPr>
          <p:cNvPr id="5" name="Freeform 14">
            <a:extLst>
              <a:ext uri="{FF2B5EF4-FFF2-40B4-BE49-F238E27FC236}">
                <a16:creationId xmlns:a16="http://schemas.microsoft.com/office/drawing/2014/main" id="{398EDFA9-3D66-362E-D350-7133E3F8C705}"/>
              </a:ext>
            </a:extLst>
          </p:cNvPr>
          <p:cNvSpPr/>
          <p:nvPr/>
        </p:nvSpPr>
        <p:spPr>
          <a:xfrm rot="1195370">
            <a:off x="882657" y="114039"/>
            <a:ext cx="1075395" cy="2113711"/>
          </a:xfrm>
          <a:custGeom>
            <a:avLst/>
            <a:gdLst/>
            <a:ahLst/>
            <a:cxnLst/>
            <a:rect l="l" t="t" r="r" b="b"/>
            <a:pathLst>
              <a:path w="807532" h="1805732">
                <a:moveTo>
                  <a:pt x="0" y="0"/>
                </a:moveTo>
                <a:lnTo>
                  <a:pt x="807532" y="0"/>
                </a:lnTo>
                <a:lnTo>
                  <a:pt x="807532" y="1805732"/>
                </a:lnTo>
                <a:lnTo>
                  <a:pt x="0" y="1805732"/>
                </a:lnTo>
                <a:lnTo>
                  <a:pt x="0" y="0"/>
                </a:lnTo>
                <a:close/>
              </a:path>
            </a:pathLst>
          </a:custGeom>
          <a:blipFill>
            <a:blip r:embed="rId10">
              <a:extLst>
                <a:ext uri="{28A0092B-C50C-407E-A947-70E740481C1C}">
                  <a14:useLocalDpi xmlns:a14="http://schemas.microsoft.com/office/drawing/2010/main"/>
                </a:ext>
              </a:extLst>
            </a:blip>
            <a:stretch>
              <a:fillRect/>
            </a:stretch>
          </a:blipFill>
        </p:spPr>
        <p:txBody>
          <a:bodyPr/>
          <a:lstStyle/>
          <a:p>
            <a:endParaRPr lang="en-GB"/>
          </a:p>
        </p:txBody>
      </p:sp>
      <p:pic>
        <p:nvPicPr>
          <p:cNvPr id="6" name="Picture 5">
            <a:extLst>
              <a:ext uri="{FF2B5EF4-FFF2-40B4-BE49-F238E27FC236}">
                <a16:creationId xmlns:a16="http://schemas.microsoft.com/office/drawing/2014/main" id="{415CA151-7CCA-55D0-06DE-14EBC2BCA56F}"/>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9353561" y="5917913"/>
            <a:ext cx="3637371" cy="2424915"/>
          </a:xfrm>
          <a:prstGeom prst="rect">
            <a:avLst/>
          </a:prstGeom>
        </p:spPr>
      </p:pic>
      <p:pic>
        <p:nvPicPr>
          <p:cNvPr id="1026" name="Picture 2">
            <a:extLst>
              <a:ext uri="{FF2B5EF4-FFF2-40B4-BE49-F238E27FC236}">
                <a16:creationId xmlns:a16="http://schemas.microsoft.com/office/drawing/2014/main" id="{C252114A-E758-E3FC-7779-CBB83F00C451}"/>
              </a:ext>
            </a:extLst>
          </p:cNvPr>
          <p:cNvPicPr>
            <a:picLocks noChangeAspect="1" noChangeArrowheads="1"/>
          </p:cNvPicPr>
          <p:nvPr/>
        </p:nvPicPr>
        <p:blipFill rotWithShape="1">
          <a:blip r:embed="rId12" cstate="print">
            <a:extLst>
              <a:ext uri="{28A0092B-C50C-407E-A947-70E740481C1C}">
                <a14:useLocalDpi xmlns:a14="http://schemas.microsoft.com/office/drawing/2010/main"/>
              </a:ext>
            </a:extLst>
          </a:blip>
          <a:srcRect/>
          <a:stretch>
            <a:fillRect/>
          </a:stretch>
        </p:blipFill>
        <p:spPr bwMode="auto">
          <a:xfrm>
            <a:off x="1351621" y="6159723"/>
            <a:ext cx="4495800" cy="225213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4230B2BC-0AA7-475C-0A07-96E45E953742}"/>
              </a:ext>
            </a:extLst>
          </p:cNvPr>
          <p:cNvPicPr>
            <a:picLocks noChangeAspect="1" noChangeArrowheads="1"/>
          </p:cNvPicPr>
          <p:nvPr/>
        </p:nvPicPr>
        <p:blipFill>
          <a:blip r:embed="rId13">
            <a:extLst>
              <a:ext uri="{28A0092B-C50C-407E-A947-70E740481C1C}">
                <a14:useLocalDpi xmlns:a14="http://schemas.microsoft.com/office/drawing/2010/main"/>
              </a:ext>
            </a:extLst>
          </a:blip>
          <a:srcRect/>
          <a:stretch>
            <a:fillRect/>
          </a:stretch>
        </p:blipFill>
        <p:spPr bwMode="auto">
          <a:xfrm>
            <a:off x="11511253" y="2808994"/>
            <a:ext cx="2367123" cy="2855749"/>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84DE237D-AC03-1B15-B376-A3D38E80D764}"/>
              </a:ext>
            </a:extLst>
          </p:cNvPr>
          <p:cNvPicPr>
            <a:picLocks noChangeAspect="1" noChangeArrowheads="1"/>
          </p:cNvPicPr>
          <p:nvPr/>
        </p:nvPicPr>
        <p:blipFill rotWithShape="1">
          <a:blip r:embed="rId14" cstate="print">
            <a:extLst>
              <a:ext uri="{28A0092B-C50C-407E-A947-70E740481C1C}">
                <a14:useLocalDpi xmlns:a14="http://schemas.microsoft.com/office/drawing/2010/main"/>
              </a:ext>
            </a:extLst>
          </a:blip>
          <a:srcRect/>
          <a:stretch>
            <a:fillRect/>
          </a:stretch>
        </p:blipFill>
        <p:spPr bwMode="auto">
          <a:xfrm>
            <a:off x="1476710" y="2915300"/>
            <a:ext cx="3507713" cy="2937991"/>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1D714060-22D0-3A50-0275-9A3190F1D755}"/>
              </a:ext>
            </a:extLst>
          </p:cNvPr>
          <p:cNvPicPr>
            <a:picLocks noChangeAspect="1" noChangeArrowheads="1"/>
          </p:cNvPicPr>
          <p:nvPr/>
        </p:nvPicPr>
        <p:blipFill rotWithShape="1">
          <a:blip r:embed="rId15" cstate="screen">
            <a:extLst>
              <a:ext uri="{28A0092B-C50C-407E-A947-70E740481C1C}">
                <a14:useLocalDpi xmlns:a14="http://schemas.microsoft.com/office/drawing/2010/main"/>
              </a:ext>
            </a:extLst>
          </a:blip>
          <a:srcRect/>
          <a:stretch>
            <a:fillRect/>
          </a:stretch>
        </p:blipFill>
        <p:spPr bwMode="auto">
          <a:xfrm>
            <a:off x="13582327" y="5804775"/>
            <a:ext cx="3238499" cy="248086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13640622-F161-C623-2A54-EDDB98A8671B}"/>
              </a:ext>
            </a:extLst>
          </p:cNvPr>
          <p:cNvPicPr>
            <a:picLocks noChangeAspect="1"/>
          </p:cNvPicPr>
          <p:nvPr/>
        </p:nvPicPr>
        <p:blipFill>
          <a:blip r:embed="rId16">
            <a:extLst>
              <a:ext uri="{28A0092B-C50C-407E-A947-70E740481C1C}">
                <a14:useLocalDpi xmlns:a14="http://schemas.microsoft.com/office/drawing/2010/main"/>
              </a:ext>
            </a:extLst>
          </a:blip>
          <a:stretch>
            <a:fillRect/>
          </a:stretch>
        </p:blipFill>
        <p:spPr>
          <a:xfrm>
            <a:off x="5145498" y="2534129"/>
            <a:ext cx="2522015" cy="3145591"/>
          </a:xfrm>
          <a:prstGeom prst="rect">
            <a:avLst/>
          </a:prstGeom>
        </p:spPr>
      </p:pic>
      <p:pic>
        <p:nvPicPr>
          <p:cNvPr id="1036" name="Picture 12">
            <a:extLst>
              <a:ext uri="{FF2B5EF4-FFF2-40B4-BE49-F238E27FC236}">
                <a16:creationId xmlns:a16="http://schemas.microsoft.com/office/drawing/2014/main" id="{B9C7D504-34AE-2C49-E2E6-67646B5BAF02}"/>
              </a:ext>
            </a:extLst>
          </p:cNvPr>
          <p:cNvPicPr>
            <a:picLocks noChangeAspect="1" noChangeArrowheads="1"/>
          </p:cNvPicPr>
          <p:nvPr/>
        </p:nvPicPr>
        <p:blipFill rotWithShape="1">
          <a:blip r:embed="rId17" cstate="print">
            <a:extLst>
              <a:ext uri="{28A0092B-C50C-407E-A947-70E740481C1C}">
                <a14:useLocalDpi xmlns:a14="http://schemas.microsoft.com/office/drawing/2010/main"/>
              </a:ext>
            </a:extLst>
          </a:blip>
          <a:srcRect t="-3306"/>
          <a:stretch>
            <a:fillRect/>
          </a:stretch>
        </p:blipFill>
        <p:spPr bwMode="auto">
          <a:xfrm>
            <a:off x="7893299" y="2521921"/>
            <a:ext cx="3416900" cy="3164791"/>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a:extLst>
              <a:ext uri="{FF2B5EF4-FFF2-40B4-BE49-F238E27FC236}">
                <a16:creationId xmlns:a16="http://schemas.microsoft.com/office/drawing/2014/main" id="{C65A061A-07F0-4821-0C7F-71057F1A4E46}"/>
              </a:ext>
            </a:extLst>
          </p:cNvPr>
          <p:cNvPicPr>
            <a:picLocks noChangeAspect="1" noChangeArrowheads="1"/>
          </p:cNvPicPr>
          <p:nvPr/>
        </p:nvPicPr>
        <p:blipFill>
          <a:blip r:embed="rId18" cstate="screen">
            <a:extLst>
              <a:ext uri="{28A0092B-C50C-407E-A947-70E740481C1C}">
                <a14:useLocalDpi xmlns:a14="http://schemas.microsoft.com/office/drawing/2010/main"/>
              </a:ext>
            </a:extLst>
          </a:blip>
          <a:srcRect/>
          <a:stretch>
            <a:fillRect/>
          </a:stretch>
        </p:blipFill>
        <p:spPr bwMode="auto">
          <a:xfrm>
            <a:off x="14136855" y="2838570"/>
            <a:ext cx="2629381" cy="262938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76E5DE5F-CBDB-8A32-BDB0-5B6A22F1188C}"/>
              </a:ext>
            </a:extLst>
          </p:cNvPr>
          <p:cNvPicPr>
            <a:picLocks noChangeAspect="1"/>
          </p:cNvPicPr>
          <p:nvPr/>
        </p:nvPicPr>
        <p:blipFill>
          <a:blip r:embed="rId19">
            <a:extLst>
              <a:ext uri="{28A0092B-C50C-407E-A947-70E740481C1C}">
                <a14:useLocalDpi xmlns:a14="http://schemas.microsoft.com/office/drawing/2010/main"/>
              </a:ext>
            </a:extLst>
          </a:blip>
          <a:stretch>
            <a:fillRect/>
          </a:stretch>
        </p:blipFill>
        <p:spPr>
          <a:xfrm>
            <a:off x="6161174" y="6296150"/>
            <a:ext cx="2785981" cy="1822927"/>
          </a:xfrm>
          <a:prstGeom prst="rect">
            <a:avLst/>
          </a:prstGeom>
        </p:spPr>
      </p:pic>
      <p:sp>
        <p:nvSpPr>
          <p:cNvPr id="9" name="TextBox 8">
            <a:extLst>
              <a:ext uri="{FF2B5EF4-FFF2-40B4-BE49-F238E27FC236}">
                <a16:creationId xmlns:a16="http://schemas.microsoft.com/office/drawing/2014/main" id="{76870F0C-86FD-78CF-1F82-6123B4A74799}"/>
              </a:ext>
            </a:extLst>
          </p:cNvPr>
          <p:cNvSpPr txBox="1"/>
          <p:nvPr/>
        </p:nvSpPr>
        <p:spPr>
          <a:xfrm>
            <a:off x="1571559" y="5415491"/>
            <a:ext cx="2275243" cy="400110"/>
          </a:xfrm>
          <a:prstGeom prst="rect">
            <a:avLst/>
          </a:prstGeom>
          <a:solidFill>
            <a:schemeClr val="bg1"/>
          </a:solidFill>
        </p:spPr>
        <p:txBody>
          <a:bodyPr wrap="square" rtlCol="0">
            <a:spAutoFit/>
          </a:bodyPr>
          <a:lstStyle/>
          <a:p>
            <a:pPr algn="ctr"/>
            <a:r>
              <a:rPr lang="en-GB" sz="2000" b="1" dirty="0">
                <a:solidFill>
                  <a:srgbClr val="F331C0"/>
                </a:solidFill>
              </a:rPr>
              <a:t>Author Liz Flanagan</a:t>
            </a:r>
          </a:p>
        </p:txBody>
      </p:sp>
      <p:sp>
        <p:nvSpPr>
          <p:cNvPr id="11" name="TextBox 10">
            <a:extLst>
              <a:ext uri="{FF2B5EF4-FFF2-40B4-BE49-F238E27FC236}">
                <a16:creationId xmlns:a16="http://schemas.microsoft.com/office/drawing/2014/main" id="{F5387E72-E011-86C0-0A72-73E758273363}"/>
              </a:ext>
            </a:extLst>
          </p:cNvPr>
          <p:cNvSpPr txBox="1"/>
          <p:nvPr/>
        </p:nvSpPr>
        <p:spPr>
          <a:xfrm>
            <a:off x="11568678" y="5199665"/>
            <a:ext cx="1883553" cy="400110"/>
          </a:xfrm>
          <a:prstGeom prst="rect">
            <a:avLst/>
          </a:prstGeom>
          <a:solidFill>
            <a:schemeClr val="bg1"/>
          </a:solidFill>
        </p:spPr>
        <p:txBody>
          <a:bodyPr wrap="square" rtlCol="0">
            <a:spAutoFit/>
          </a:bodyPr>
          <a:lstStyle/>
          <a:p>
            <a:pPr algn="ctr"/>
            <a:r>
              <a:rPr lang="en-GB" sz="2000" b="1" dirty="0">
                <a:solidFill>
                  <a:srgbClr val="F331C0"/>
                </a:solidFill>
              </a:rPr>
              <a:t>The Rap School</a:t>
            </a:r>
          </a:p>
        </p:txBody>
      </p:sp>
      <p:sp>
        <p:nvSpPr>
          <p:cNvPr id="15" name="TextBox 14">
            <a:extLst>
              <a:ext uri="{FF2B5EF4-FFF2-40B4-BE49-F238E27FC236}">
                <a16:creationId xmlns:a16="http://schemas.microsoft.com/office/drawing/2014/main" id="{79BEAD6A-E1BD-CC6F-F150-7F3B05385F31}"/>
              </a:ext>
            </a:extLst>
          </p:cNvPr>
          <p:cNvSpPr txBox="1"/>
          <p:nvPr/>
        </p:nvSpPr>
        <p:spPr>
          <a:xfrm>
            <a:off x="13690948" y="7798708"/>
            <a:ext cx="2082452" cy="400110"/>
          </a:xfrm>
          <a:prstGeom prst="rect">
            <a:avLst/>
          </a:prstGeom>
          <a:solidFill>
            <a:schemeClr val="bg1"/>
          </a:solidFill>
        </p:spPr>
        <p:txBody>
          <a:bodyPr wrap="square" rtlCol="0">
            <a:spAutoFit/>
          </a:bodyPr>
          <a:lstStyle/>
          <a:p>
            <a:pPr algn="ctr"/>
            <a:r>
              <a:rPr lang="en-GB" sz="2000" b="1" dirty="0">
                <a:solidFill>
                  <a:srgbClr val="F331C0"/>
                </a:solidFill>
              </a:rPr>
              <a:t>Dance Workshops</a:t>
            </a:r>
          </a:p>
        </p:txBody>
      </p:sp>
      <p:sp>
        <p:nvSpPr>
          <p:cNvPr id="26" name="TextBox 25">
            <a:extLst>
              <a:ext uri="{FF2B5EF4-FFF2-40B4-BE49-F238E27FC236}">
                <a16:creationId xmlns:a16="http://schemas.microsoft.com/office/drawing/2014/main" id="{56A377C2-7FF7-1BF1-887D-E8711D55E10E}"/>
              </a:ext>
            </a:extLst>
          </p:cNvPr>
          <p:cNvSpPr txBox="1"/>
          <p:nvPr/>
        </p:nvSpPr>
        <p:spPr>
          <a:xfrm>
            <a:off x="7973622" y="5211372"/>
            <a:ext cx="3279151" cy="369332"/>
          </a:xfrm>
          <a:prstGeom prst="rect">
            <a:avLst/>
          </a:prstGeom>
          <a:solidFill>
            <a:schemeClr val="bg1"/>
          </a:solidFill>
        </p:spPr>
        <p:txBody>
          <a:bodyPr wrap="square" rtlCol="0">
            <a:spAutoFit/>
          </a:bodyPr>
          <a:lstStyle/>
          <a:p>
            <a:pPr algn="ctr"/>
            <a:r>
              <a:rPr lang="en-GB" b="1" dirty="0">
                <a:solidFill>
                  <a:srgbClr val="F331C0"/>
                </a:solidFill>
              </a:rPr>
              <a:t>Art workshops with Nicola Storr</a:t>
            </a:r>
          </a:p>
        </p:txBody>
      </p:sp>
      <p:sp>
        <p:nvSpPr>
          <p:cNvPr id="27" name="TextBox 26">
            <a:extLst>
              <a:ext uri="{FF2B5EF4-FFF2-40B4-BE49-F238E27FC236}">
                <a16:creationId xmlns:a16="http://schemas.microsoft.com/office/drawing/2014/main" id="{9CBA21EB-CE01-5077-2882-3B67F7AAF8CE}"/>
              </a:ext>
            </a:extLst>
          </p:cNvPr>
          <p:cNvSpPr txBox="1"/>
          <p:nvPr/>
        </p:nvSpPr>
        <p:spPr>
          <a:xfrm>
            <a:off x="5210209" y="4987249"/>
            <a:ext cx="2406326" cy="646331"/>
          </a:xfrm>
          <a:prstGeom prst="rect">
            <a:avLst/>
          </a:prstGeom>
          <a:solidFill>
            <a:schemeClr val="bg1"/>
          </a:solidFill>
        </p:spPr>
        <p:txBody>
          <a:bodyPr wrap="square" rtlCol="0">
            <a:spAutoFit/>
          </a:bodyPr>
          <a:lstStyle/>
          <a:p>
            <a:pPr algn="ctr"/>
            <a:r>
              <a:rPr lang="en-GB" b="1" dirty="0">
                <a:solidFill>
                  <a:srgbClr val="F331C0"/>
                </a:solidFill>
              </a:rPr>
              <a:t>Musical Stories with Hannah Butterfield</a:t>
            </a:r>
          </a:p>
        </p:txBody>
      </p:sp>
      <p:sp>
        <p:nvSpPr>
          <p:cNvPr id="28" name="TextBox 27">
            <a:extLst>
              <a:ext uri="{FF2B5EF4-FFF2-40B4-BE49-F238E27FC236}">
                <a16:creationId xmlns:a16="http://schemas.microsoft.com/office/drawing/2014/main" id="{C19BB58D-764C-ABC0-0152-A60D3A727170}"/>
              </a:ext>
            </a:extLst>
          </p:cNvPr>
          <p:cNvSpPr txBox="1"/>
          <p:nvPr/>
        </p:nvSpPr>
        <p:spPr>
          <a:xfrm>
            <a:off x="9492160" y="7658328"/>
            <a:ext cx="2284388" cy="646331"/>
          </a:xfrm>
          <a:prstGeom prst="rect">
            <a:avLst/>
          </a:prstGeom>
          <a:solidFill>
            <a:schemeClr val="bg1"/>
          </a:solidFill>
        </p:spPr>
        <p:txBody>
          <a:bodyPr wrap="square" rtlCol="0">
            <a:spAutoFit/>
          </a:bodyPr>
          <a:lstStyle/>
          <a:p>
            <a:pPr algn="ctr"/>
            <a:r>
              <a:rPr lang="en-GB" b="1" dirty="0">
                <a:solidFill>
                  <a:srgbClr val="F331C0"/>
                </a:solidFill>
              </a:rPr>
              <a:t>Picture Book Musicals with Gareth P Jones</a:t>
            </a:r>
          </a:p>
        </p:txBody>
      </p:sp>
      <p:sp>
        <p:nvSpPr>
          <p:cNvPr id="29" name="TextBox 28">
            <a:extLst>
              <a:ext uri="{FF2B5EF4-FFF2-40B4-BE49-F238E27FC236}">
                <a16:creationId xmlns:a16="http://schemas.microsoft.com/office/drawing/2014/main" id="{A32EABAA-EE2F-8FD8-3F12-1D482C10ADFB}"/>
              </a:ext>
            </a:extLst>
          </p:cNvPr>
          <p:cNvSpPr txBox="1"/>
          <p:nvPr/>
        </p:nvSpPr>
        <p:spPr>
          <a:xfrm>
            <a:off x="1420354" y="7919019"/>
            <a:ext cx="3902615" cy="410739"/>
          </a:xfrm>
          <a:prstGeom prst="rect">
            <a:avLst/>
          </a:prstGeom>
          <a:solidFill>
            <a:schemeClr val="bg1"/>
          </a:solidFill>
        </p:spPr>
        <p:txBody>
          <a:bodyPr wrap="square" rtlCol="0">
            <a:spAutoFit/>
          </a:bodyPr>
          <a:lstStyle/>
          <a:p>
            <a:pPr algn="ctr"/>
            <a:r>
              <a:rPr lang="en-GB" sz="2000" b="1" dirty="0">
                <a:solidFill>
                  <a:srgbClr val="F331C0"/>
                </a:solidFill>
              </a:rPr>
              <a:t>Musical Story hunts with John Kirk</a:t>
            </a:r>
          </a:p>
        </p:txBody>
      </p:sp>
      <p:sp>
        <p:nvSpPr>
          <p:cNvPr id="30" name="TextBox 29">
            <a:extLst>
              <a:ext uri="{FF2B5EF4-FFF2-40B4-BE49-F238E27FC236}">
                <a16:creationId xmlns:a16="http://schemas.microsoft.com/office/drawing/2014/main" id="{86C2C314-381D-85AE-4443-EAFA21784BC3}"/>
              </a:ext>
            </a:extLst>
          </p:cNvPr>
          <p:cNvSpPr txBox="1"/>
          <p:nvPr/>
        </p:nvSpPr>
        <p:spPr>
          <a:xfrm>
            <a:off x="14674461" y="5105227"/>
            <a:ext cx="1554167" cy="400110"/>
          </a:xfrm>
          <a:prstGeom prst="rect">
            <a:avLst/>
          </a:prstGeom>
          <a:solidFill>
            <a:schemeClr val="bg1"/>
          </a:solidFill>
        </p:spPr>
        <p:txBody>
          <a:bodyPr wrap="square" rtlCol="0">
            <a:spAutoFit/>
          </a:bodyPr>
          <a:lstStyle/>
          <a:p>
            <a:pPr algn="ctr"/>
            <a:r>
              <a:rPr lang="en-GB" sz="2000" b="1" dirty="0">
                <a:solidFill>
                  <a:srgbClr val="F331C0"/>
                </a:solidFill>
              </a:rPr>
              <a:t>Family Rave</a:t>
            </a:r>
          </a:p>
        </p:txBody>
      </p:sp>
      <p:sp>
        <p:nvSpPr>
          <p:cNvPr id="31" name="TextBox 30">
            <a:extLst>
              <a:ext uri="{FF2B5EF4-FFF2-40B4-BE49-F238E27FC236}">
                <a16:creationId xmlns:a16="http://schemas.microsoft.com/office/drawing/2014/main" id="{C5CBD5D0-49FA-84B0-5336-9DADD527DBA4}"/>
              </a:ext>
            </a:extLst>
          </p:cNvPr>
          <p:cNvSpPr txBox="1"/>
          <p:nvPr/>
        </p:nvSpPr>
        <p:spPr>
          <a:xfrm>
            <a:off x="6244268" y="7977387"/>
            <a:ext cx="2517898" cy="400110"/>
          </a:xfrm>
          <a:prstGeom prst="rect">
            <a:avLst/>
          </a:prstGeom>
          <a:solidFill>
            <a:schemeClr val="bg1"/>
          </a:solidFill>
        </p:spPr>
        <p:txBody>
          <a:bodyPr wrap="square" rtlCol="0">
            <a:spAutoFit/>
          </a:bodyPr>
          <a:lstStyle/>
          <a:p>
            <a:pPr algn="ctr"/>
            <a:r>
              <a:rPr lang="en-GB" sz="2000" b="1" dirty="0">
                <a:solidFill>
                  <a:srgbClr val="F331C0"/>
                </a:solidFill>
              </a:rPr>
              <a:t>Interactive workshops</a:t>
            </a:r>
          </a:p>
        </p:txBody>
      </p:sp>
      <p:sp>
        <p:nvSpPr>
          <p:cNvPr id="1024" name="TextBox 1023">
            <a:extLst>
              <a:ext uri="{FF2B5EF4-FFF2-40B4-BE49-F238E27FC236}">
                <a16:creationId xmlns:a16="http://schemas.microsoft.com/office/drawing/2014/main" id="{7250DF46-181C-52B7-DF55-79D1AD9F8F35}"/>
              </a:ext>
            </a:extLst>
          </p:cNvPr>
          <p:cNvSpPr txBox="1"/>
          <p:nvPr/>
        </p:nvSpPr>
        <p:spPr>
          <a:xfrm rot="20708120">
            <a:off x="531767" y="8897407"/>
            <a:ext cx="2517898" cy="830997"/>
          </a:xfrm>
          <a:prstGeom prst="rect">
            <a:avLst/>
          </a:prstGeom>
          <a:solidFill>
            <a:schemeClr val="bg1"/>
          </a:solidFill>
        </p:spPr>
        <p:txBody>
          <a:bodyPr wrap="square" rtlCol="0">
            <a:spAutoFit/>
          </a:bodyPr>
          <a:lstStyle/>
          <a:p>
            <a:pPr algn="ctr"/>
            <a:r>
              <a:rPr lang="en-GB" sz="2400" b="1" dirty="0">
                <a:solidFill>
                  <a:srgbClr val="F331C0"/>
                </a:solidFill>
              </a:rPr>
              <a:t>Creative writing workshops</a:t>
            </a:r>
          </a:p>
        </p:txBody>
      </p:sp>
      <p:sp>
        <p:nvSpPr>
          <p:cNvPr id="1025" name="TextBox 1024">
            <a:extLst>
              <a:ext uri="{FF2B5EF4-FFF2-40B4-BE49-F238E27FC236}">
                <a16:creationId xmlns:a16="http://schemas.microsoft.com/office/drawing/2014/main" id="{5D89AA2C-15E7-FDBB-D8F3-1F9156A2E0B8}"/>
              </a:ext>
            </a:extLst>
          </p:cNvPr>
          <p:cNvSpPr txBox="1"/>
          <p:nvPr/>
        </p:nvSpPr>
        <p:spPr>
          <a:xfrm rot="20729470">
            <a:off x="3389342" y="9036798"/>
            <a:ext cx="2517898" cy="461665"/>
          </a:xfrm>
          <a:prstGeom prst="rect">
            <a:avLst/>
          </a:prstGeom>
          <a:solidFill>
            <a:schemeClr val="bg1"/>
          </a:solidFill>
        </p:spPr>
        <p:txBody>
          <a:bodyPr wrap="square" rtlCol="0">
            <a:spAutoFit/>
          </a:bodyPr>
          <a:lstStyle/>
          <a:p>
            <a:pPr algn="ctr"/>
            <a:r>
              <a:rPr lang="en-GB" sz="2400" b="1" dirty="0">
                <a:solidFill>
                  <a:srgbClr val="F331C0"/>
                </a:solidFill>
              </a:rPr>
              <a:t>Clay workshops</a:t>
            </a:r>
          </a:p>
        </p:txBody>
      </p:sp>
      <p:sp>
        <p:nvSpPr>
          <p:cNvPr id="1027" name="TextBox 1026">
            <a:extLst>
              <a:ext uri="{FF2B5EF4-FFF2-40B4-BE49-F238E27FC236}">
                <a16:creationId xmlns:a16="http://schemas.microsoft.com/office/drawing/2014/main" id="{2D426998-5B9C-A0EE-5FAD-9ACCB7957BAB}"/>
              </a:ext>
            </a:extLst>
          </p:cNvPr>
          <p:cNvSpPr txBox="1"/>
          <p:nvPr/>
        </p:nvSpPr>
        <p:spPr>
          <a:xfrm rot="20710094">
            <a:off x="6236067" y="8920680"/>
            <a:ext cx="1888918" cy="830997"/>
          </a:xfrm>
          <a:prstGeom prst="rect">
            <a:avLst/>
          </a:prstGeom>
          <a:solidFill>
            <a:schemeClr val="bg1"/>
          </a:solidFill>
        </p:spPr>
        <p:txBody>
          <a:bodyPr wrap="square" rtlCol="0">
            <a:spAutoFit/>
          </a:bodyPr>
          <a:lstStyle/>
          <a:p>
            <a:pPr algn="ctr"/>
            <a:r>
              <a:rPr lang="en-GB" sz="2400" b="1" dirty="0">
                <a:solidFill>
                  <a:srgbClr val="F331C0"/>
                </a:solidFill>
              </a:rPr>
              <a:t>Illustration workshops</a:t>
            </a:r>
          </a:p>
        </p:txBody>
      </p:sp>
      <p:sp>
        <p:nvSpPr>
          <p:cNvPr id="1028" name="TextBox 1027">
            <a:extLst>
              <a:ext uri="{FF2B5EF4-FFF2-40B4-BE49-F238E27FC236}">
                <a16:creationId xmlns:a16="http://schemas.microsoft.com/office/drawing/2014/main" id="{ECB40C68-F0F7-D673-EB0C-3A2224539AFF}"/>
              </a:ext>
            </a:extLst>
          </p:cNvPr>
          <p:cNvSpPr txBox="1"/>
          <p:nvPr/>
        </p:nvSpPr>
        <p:spPr>
          <a:xfrm>
            <a:off x="15239431" y="201229"/>
            <a:ext cx="2776687" cy="1754326"/>
          </a:xfrm>
          <a:prstGeom prst="rect">
            <a:avLst/>
          </a:prstGeom>
          <a:solidFill>
            <a:schemeClr val="bg1"/>
          </a:solidFill>
        </p:spPr>
        <p:txBody>
          <a:bodyPr wrap="square" rtlCol="0">
            <a:spAutoFit/>
          </a:bodyPr>
          <a:lstStyle/>
          <a:p>
            <a:pPr algn="ctr"/>
            <a:r>
              <a:rPr lang="en-GB" sz="3600" b="1" dirty="0">
                <a:solidFill>
                  <a:srgbClr val="F331C0"/>
                </a:solidFill>
              </a:rPr>
              <a:t>Sign up to the challenge to take part!</a:t>
            </a:r>
          </a:p>
        </p:txBody>
      </p:sp>
    </p:spTree>
    <p:extLst>
      <p:ext uri="{BB962C8B-B14F-4D97-AF65-F5344CB8AC3E}">
        <p14:creationId xmlns:p14="http://schemas.microsoft.com/office/powerpoint/2010/main" val="2691418573"/>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93A79E-6C9B-1BDB-1FD6-A43909B2453E}"/>
            </a:ext>
          </a:extLst>
        </p:cNvPr>
        <p:cNvGrpSpPr/>
        <p:nvPr/>
      </p:nvGrpSpPr>
      <p:grpSpPr>
        <a:xfrm>
          <a:off x="0" y="0"/>
          <a:ext cx="0" cy="0"/>
          <a:chOff x="0" y="0"/>
          <a:chExt cx="0" cy="0"/>
        </a:xfrm>
      </p:grpSpPr>
      <p:grpSp>
        <p:nvGrpSpPr>
          <p:cNvPr id="16" name="Group 15">
            <a:extLst>
              <a:ext uri="{FF2B5EF4-FFF2-40B4-BE49-F238E27FC236}">
                <a16:creationId xmlns:a16="http://schemas.microsoft.com/office/drawing/2014/main" id="{6EA771D7-63D3-95DE-AEDE-7AE1D11D03A1}"/>
              </a:ext>
            </a:extLst>
          </p:cNvPr>
          <p:cNvGrpSpPr/>
          <p:nvPr/>
        </p:nvGrpSpPr>
        <p:grpSpPr>
          <a:xfrm>
            <a:off x="-2" y="-38100"/>
            <a:ext cx="18288002" cy="10325100"/>
            <a:chOff x="-2" y="-38100"/>
            <a:chExt cx="18288002" cy="10325100"/>
          </a:xfrm>
        </p:grpSpPr>
        <p:grpSp>
          <p:nvGrpSpPr>
            <p:cNvPr id="17" name="Group 16">
              <a:extLst>
                <a:ext uri="{FF2B5EF4-FFF2-40B4-BE49-F238E27FC236}">
                  <a16:creationId xmlns:a16="http://schemas.microsoft.com/office/drawing/2014/main" id="{236D4E88-5A9E-6A9E-32DD-F0303446653D}"/>
                </a:ext>
              </a:extLst>
            </p:cNvPr>
            <p:cNvGrpSpPr/>
            <p:nvPr/>
          </p:nvGrpSpPr>
          <p:grpSpPr>
            <a:xfrm>
              <a:off x="-2" y="-38100"/>
              <a:ext cx="18288002" cy="10325099"/>
              <a:chOff x="-2" y="-38100"/>
              <a:chExt cx="18288002" cy="10325099"/>
            </a:xfrm>
          </p:grpSpPr>
          <p:sp>
            <p:nvSpPr>
              <p:cNvPr id="19" name="Freeform 2">
                <a:extLst>
                  <a:ext uri="{FF2B5EF4-FFF2-40B4-BE49-F238E27FC236}">
                    <a16:creationId xmlns:a16="http://schemas.microsoft.com/office/drawing/2014/main" id="{B5DC1CB1-1F86-0EFE-C780-99F0FDB7835B}"/>
                  </a:ext>
                </a:extLst>
              </p:cNvPr>
              <p:cNvSpPr/>
              <p:nvPr/>
            </p:nvSpPr>
            <p:spPr>
              <a:xfrm>
                <a:off x="0" y="-38100"/>
                <a:ext cx="18288000" cy="10250328"/>
              </a:xfrm>
              <a:custGeom>
                <a:avLst/>
                <a:gdLst/>
                <a:ahLst/>
                <a:cxnLst/>
                <a:rect l="l" t="t" r="r" b="b"/>
                <a:pathLst>
                  <a:path w="18288000" h="10250328">
                    <a:moveTo>
                      <a:pt x="0" y="0"/>
                    </a:moveTo>
                    <a:lnTo>
                      <a:pt x="18288000" y="0"/>
                    </a:lnTo>
                    <a:lnTo>
                      <a:pt x="18288000" y="10250328"/>
                    </a:lnTo>
                    <a:lnTo>
                      <a:pt x="0" y="10250328"/>
                    </a:lnTo>
                    <a:lnTo>
                      <a:pt x="0" y="0"/>
                    </a:lnTo>
                    <a:close/>
                  </a:path>
                </a:pathLst>
              </a:custGeom>
              <a:blipFill>
                <a:blip r:embed="rId3" cstate="screen">
                  <a:extLst>
                    <a:ext uri="{28A0092B-C50C-407E-A947-70E740481C1C}">
                      <a14:useLocalDpi xmlns:a14="http://schemas.microsoft.com/office/drawing/2010/main"/>
                    </a:ext>
                  </a:extLst>
                </a:blip>
                <a:stretch>
                  <a:fillRect/>
                </a:stretch>
              </a:blipFill>
            </p:spPr>
            <p:txBody>
              <a:bodyPr/>
              <a:lstStyle/>
              <a:p>
                <a:endParaRPr lang="en-GB"/>
              </a:p>
            </p:txBody>
          </p:sp>
          <p:grpSp>
            <p:nvGrpSpPr>
              <p:cNvPr id="20" name="Group 3">
                <a:extLst>
                  <a:ext uri="{FF2B5EF4-FFF2-40B4-BE49-F238E27FC236}">
                    <a16:creationId xmlns:a16="http://schemas.microsoft.com/office/drawing/2014/main" id="{E0D6936C-492D-782D-96CA-30C7022400A4}"/>
                  </a:ext>
                </a:extLst>
              </p:cNvPr>
              <p:cNvGrpSpPr/>
              <p:nvPr/>
            </p:nvGrpSpPr>
            <p:grpSpPr>
              <a:xfrm>
                <a:off x="-2" y="5611479"/>
                <a:ext cx="18288002" cy="4675520"/>
                <a:chOff x="632295" y="0"/>
                <a:chExt cx="24384003" cy="6234025"/>
              </a:xfrm>
            </p:grpSpPr>
            <p:sp>
              <p:nvSpPr>
                <p:cNvPr id="21" name="Freeform 4">
                  <a:extLst>
                    <a:ext uri="{FF2B5EF4-FFF2-40B4-BE49-F238E27FC236}">
                      <a16:creationId xmlns:a16="http://schemas.microsoft.com/office/drawing/2014/main" id="{CD26437D-466F-E4F0-2E16-FCC51923D670}"/>
                    </a:ext>
                  </a:extLst>
                </p:cNvPr>
                <p:cNvSpPr/>
                <p:nvPr/>
              </p:nvSpPr>
              <p:spPr>
                <a:xfrm>
                  <a:off x="632295" y="0"/>
                  <a:ext cx="24384003" cy="941772"/>
                </a:xfrm>
                <a:custGeom>
                  <a:avLst/>
                  <a:gdLst/>
                  <a:ahLst/>
                  <a:cxnLst/>
                  <a:rect l="l" t="t" r="r" b="b"/>
                  <a:pathLst>
                    <a:path w="26552186" h="941772">
                      <a:moveTo>
                        <a:pt x="0" y="0"/>
                      </a:moveTo>
                      <a:lnTo>
                        <a:pt x="26552186" y="0"/>
                      </a:lnTo>
                      <a:lnTo>
                        <a:pt x="26552186" y="941772"/>
                      </a:lnTo>
                      <a:lnTo>
                        <a:pt x="0" y="941772"/>
                      </a:lnTo>
                      <a:lnTo>
                        <a:pt x="0" y="0"/>
                      </a:lnTo>
                      <a:close/>
                    </a:path>
                  </a:pathLst>
                </a:custGeom>
                <a:blipFill>
                  <a:blip r:embed="rId4" cstate="print">
                    <a:extLst>
                      <a:ext uri="{28A0092B-C50C-407E-A947-70E740481C1C}">
                        <a14:useLocalDpi xmlns:a14="http://schemas.microsoft.com/office/drawing/2010/main"/>
                      </a:ext>
                    </a:extLst>
                  </a:blip>
                  <a:stretch>
                    <a:fillRect/>
                  </a:stretch>
                </a:blipFill>
              </p:spPr>
              <p:txBody>
                <a:bodyPr/>
                <a:lstStyle/>
                <a:p>
                  <a:endParaRPr lang="en-GB"/>
                </a:p>
              </p:txBody>
            </p:sp>
            <p:sp>
              <p:nvSpPr>
                <p:cNvPr id="22" name="Freeform 5">
                  <a:extLst>
                    <a:ext uri="{FF2B5EF4-FFF2-40B4-BE49-F238E27FC236}">
                      <a16:creationId xmlns:a16="http://schemas.microsoft.com/office/drawing/2014/main" id="{880D6B46-E101-6AFC-C9C0-9B4ADD619598}"/>
                    </a:ext>
                  </a:extLst>
                </p:cNvPr>
                <p:cNvSpPr/>
                <p:nvPr/>
              </p:nvSpPr>
              <p:spPr>
                <a:xfrm>
                  <a:off x="632298" y="888169"/>
                  <a:ext cx="24384000" cy="5345856"/>
                </a:xfrm>
                <a:custGeom>
                  <a:avLst/>
                  <a:gdLst/>
                  <a:ahLst/>
                  <a:cxnLst/>
                  <a:rect l="l" t="t" r="r" b="b"/>
                  <a:pathLst>
                    <a:path w="24384000" h="8475944">
                      <a:moveTo>
                        <a:pt x="0" y="0"/>
                      </a:moveTo>
                      <a:lnTo>
                        <a:pt x="24384000" y="0"/>
                      </a:lnTo>
                      <a:lnTo>
                        <a:pt x="24384000" y="8475944"/>
                      </a:lnTo>
                      <a:lnTo>
                        <a:pt x="0" y="8475944"/>
                      </a:lnTo>
                      <a:lnTo>
                        <a:pt x="0" y="0"/>
                      </a:lnTo>
                      <a:close/>
                    </a:path>
                  </a:pathLst>
                </a:custGeom>
                <a:blipFill>
                  <a:blip r:embed="rId5" cstate="print">
                    <a:extLst>
                      <a:ext uri="{28A0092B-C50C-407E-A947-70E740481C1C}">
                        <a14:useLocalDpi xmlns:a14="http://schemas.microsoft.com/office/drawing/2010/main"/>
                      </a:ext>
                    </a:extLst>
                  </a:blip>
                  <a:stretch>
                    <a:fillRect/>
                  </a:stretch>
                </a:blipFill>
              </p:spPr>
              <p:txBody>
                <a:bodyPr/>
                <a:lstStyle/>
                <a:p>
                  <a:endParaRPr lang="en-GB"/>
                </a:p>
              </p:txBody>
            </p:sp>
          </p:grpSp>
        </p:grpSp>
        <p:sp>
          <p:nvSpPr>
            <p:cNvPr id="18" name="Freeform 6">
              <a:extLst>
                <a:ext uri="{FF2B5EF4-FFF2-40B4-BE49-F238E27FC236}">
                  <a16:creationId xmlns:a16="http://schemas.microsoft.com/office/drawing/2014/main" id="{C7FA3114-26F7-0739-FE71-3BE0DF6D8A13}"/>
                </a:ext>
              </a:extLst>
            </p:cNvPr>
            <p:cNvSpPr/>
            <p:nvPr/>
          </p:nvSpPr>
          <p:spPr>
            <a:xfrm>
              <a:off x="0" y="7272100"/>
              <a:ext cx="18277629" cy="3014900"/>
            </a:xfrm>
            <a:custGeom>
              <a:avLst/>
              <a:gdLst/>
              <a:ahLst/>
              <a:cxnLst/>
              <a:rect l="l" t="t" r="r" b="b"/>
              <a:pathLst>
                <a:path w="18479210" h="6564476">
                  <a:moveTo>
                    <a:pt x="0" y="0"/>
                  </a:moveTo>
                  <a:lnTo>
                    <a:pt x="18479210" y="0"/>
                  </a:lnTo>
                  <a:lnTo>
                    <a:pt x="18479210" y="6564476"/>
                  </a:lnTo>
                  <a:lnTo>
                    <a:pt x="0" y="6564476"/>
                  </a:lnTo>
                  <a:lnTo>
                    <a:pt x="0" y="0"/>
                  </a:lnTo>
                  <a:close/>
                </a:path>
              </a:pathLst>
            </a:custGeom>
            <a:blipFill>
              <a:blip r:embed="rId6" cstate="print">
                <a:extLst>
                  <a:ext uri="{28A0092B-C50C-407E-A947-70E740481C1C}">
                    <a14:useLocalDpi xmlns:a14="http://schemas.microsoft.com/office/drawing/2010/main"/>
                  </a:ext>
                </a:extLst>
              </a:blip>
              <a:stretch>
                <a:fillRect/>
              </a:stretch>
            </a:blipFill>
          </p:spPr>
          <p:txBody>
            <a:bodyPr/>
            <a:lstStyle/>
            <a:p>
              <a:endParaRPr lang="en-GB" dirty="0"/>
            </a:p>
          </p:txBody>
        </p:sp>
      </p:grpSp>
      <p:sp>
        <p:nvSpPr>
          <p:cNvPr id="12" name="TextBox 12">
            <a:extLst>
              <a:ext uri="{FF2B5EF4-FFF2-40B4-BE49-F238E27FC236}">
                <a16:creationId xmlns:a16="http://schemas.microsoft.com/office/drawing/2014/main" id="{03BC4EBC-FC1F-F023-FE73-2121EC7EB3F3}"/>
              </a:ext>
            </a:extLst>
          </p:cNvPr>
          <p:cNvSpPr txBox="1"/>
          <p:nvPr/>
        </p:nvSpPr>
        <p:spPr>
          <a:xfrm>
            <a:off x="-1" y="360512"/>
            <a:ext cx="18277629" cy="1335237"/>
          </a:xfrm>
          <a:prstGeom prst="rect">
            <a:avLst/>
          </a:prstGeom>
        </p:spPr>
        <p:txBody>
          <a:bodyPr wrap="square" lIns="0" tIns="0" rIns="0" bIns="0" rtlCol="0" anchor="t">
            <a:spAutoFit/>
          </a:bodyPr>
          <a:lstStyle/>
          <a:p>
            <a:pPr algn="ctr">
              <a:lnSpc>
                <a:spcPct val="150000"/>
              </a:lnSpc>
              <a:buSzPct val="150000"/>
              <a:defRPr/>
            </a:pPr>
            <a:r>
              <a:rPr lang="en-GB" altLang="en-US" sz="6600" b="1" dirty="0">
                <a:solidFill>
                  <a:srgbClr val="272557"/>
                </a:solidFill>
                <a:latin typeface="Arimo Bold" panose="020B0604020202020204" charset="0"/>
                <a:ea typeface="Arimo Bold" panose="020B0604020202020204" charset="0"/>
                <a:cs typeface="Arimo Bold" panose="020B0604020202020204" charset="0"/>
              </a:rPr>
              <a:t>Free Family Events</a:t>
            </a:r>
          </a:p>
        </p:txBody>
      </p:sp>
      <p:sp>
        <p:nvSpPr>
          <p:cNvPr id="14" name="Freeform 14">
            <a:extLst>
              <a:ext uri="{FF2B5EF4-FFF2-40B4-BE49-F238E27FC236}">
                <a16:creationId xmlns:a16="http://schemas.microsoft.com/office/drawing/2014/main" id="{7A4CE8C4-B13A-6FC7-6AE3-43BC9150D532}"/>
              </a:ext>
            </a:extLst>
          </p:cNvPr>
          <p:cNvSpPr/>
          <p:nvPr/>
        </p:nvSpPr>
        <p:spPr>
          <a:xfrm>
            <a:off x="1099713" y="2184900"/>
            <a:ext cx="16078200" cy="7463273"/>
          </a:xfrm>
          <a:custGeom>
            <a:avLst/>
            <a:gdLst/>
            <a:ahLst/>
            <a:cxnLst/>
            <a:rect l="l" t="t" r="r" b="b"/>
            <a:pathLst>
              <a:path w="10472806" h="10557081">
                <a:moveTo>
                  <a:pt x="0" y="1759557"/>
                </a:moveTo>
                <a:cubicBezTo>
                  <a:pt x="0" y="787734"/>
                  <a:pt x="672784" y="0"/>
                  <a:pt x="1502794" y="0"/>
                </a:cubicBezTo>
                <a:lnTo>
                  <a:pt x="8970012" y="0"/>
                </a:lnTo>
                <a:cubicBezTo>
                  <a:pt x="9800022" y="0"/>
                  <a:pt x="10472806" y="787734"/>
                  <a:pt x="10472806" y="1759557"/>
                </a:cubicBezTo>
                <a:lnTo>
                  <a:pt x="10472806" y="8797524"/>
                </a:lnTo>
                <a:cubicBezTo>
                  <a:pt x="10472806" y="9769347"/>
                  <a:pt x="9800022" y="10557081"/>
                  <a:pt x="8970012" y="10557081"/>
                </a:cubicBezTo>
                <a:lnTo>
                  <a:pt x="1502794" y="10557081"/>
                </a:lnTo>
                <a:cubicBezTo>
                  <a:pt x="672784" y="10557082"/>
                  <a:pt x="0" y="9769347"/>
                  <a:pt x="0" y="8797524"/>
                </a:cubicBezTo>
                <a:close/>
              </a:path>
            </a:pathLst>
          </a:custGeom>
          <a:solidFill>
            <a:srgbClr val="FFFFFF"/>
          </a:solidFill>
        </p:spPr>
        <p:txBody>
          <a:bodyPr lIns="540000" tIns="540000" rIns="540000" numCol="2">
            <a:normAutofit/>
          </a:bodyPr>
          <a:lstStyle/>
          <a:p>
            <a:pPr marL="457189" indent="-457189">
              <a:buFont typeface="Arial" panose="020B0604020202020204" pitchFamily="34" charset="0"/>
              <a:buChar char="•"/>
            </a:pPr>
            <a:r>
              <a:rPr lang="en-GB" sz="4800" dirty="0">
                <a:solidFill>
                  <a:srgbClr val="272557"/>
                </a:solidFill>
                <a:latin typeface="Arimo" panose="020B0604020202020204" charset="0"/>
                <a:ea typeface="Arimo" panose="020B0604020202020204" charset="0"/>
                <a:cs typeface="Arimo" panose="020B0604020202020204" charset="0"/>
              </a:rPr>
              <a:t>Junk model instruments</a:t>
            </a:r>
          </a:p>
          <a:p>
            <a:pPr marL="457189" indent="-457189">
              <a:buFont typeface="Arial" panose="020B0604020202020204" pitchFamily="34" charset="0"/>
              <a:buChar char="•"/>
            </a:pPr>
            <a:r>
              <a:rPr lang="en-GB" sz="4800" dirty="0">
                <a:solidFill>
                  <a:srgbClr val="272557"/>
                </a:solidFill>
                <a:latin typeface="Arimo" panose="020B0604020202020204" charset="0"/>
                <a:ea typeface="Arimo" panose="020B0604020202020204" charset="0"/>
                <a:cs typeface="Arimo" panose="020B0604020202020204" charset="0"/>
              </a:rPr>
              <a:t>Wooden guitar craft</a:t>
            </a:r>
          </a:p>
          <a:p>
            <a:pPr marL="457189" indent="-457189">
              <a:buFont typeface="Arial" panose="020B0604020202020204" pitchFamily="34" charset="0"/>
              <a:buChar char="•"/>
            </a:pPr>
            <a:r>
              <a:rPr lang="en-GB" sz="4800" dirty="0">
                <a:solidFill>
                  <a:srgbClr val="272557"/>
                </a:solidFill>
                <a:latin typeface="Arimo" panose="020B0604020202020204" charset="0"/>
                <a:ea typeface="Arimo" panose="020B0604020202020204" charset="0"/>
                <a:cs typeface="Arimo" panose="020B0604020202020204" charset="0"/>
              </a:rPr>
              <a:t>Lyric scavenger hunt</a:t>
            </a:r>
          </a:p>
          <a:p>
            <a:pPr marL="457189" indent="-457189">
              <a:buFont typeface="Arial" panose="020B0604020202020204" pitchFamily="34" charset="0"/>
              <a:buChar char="•"/>
            </a:pPr>
            <a:r>
              <a:rPr lang="en-GB" sz="4800" dirty="0">
                <a:solidFill>
                  <a:srgbClr val="272557"/>
                </a:solidFill>
                <a:latin typeface="Arimo" panose="020B0604020202020204" charset="0"/>
                <a:ea typeface="Arimo" panose="020B0604020202020204" charset="0"/>
                <a:cs typeface="Arimo" panose="020B0604020202020204" charset="0"/>
              </a:rPr>
              <a:t>Festival crowns</a:t>
            </a:r>
          </a:p>
          <a:p>
            <a:pPr marL="457189" indent="-457189">
              <a:buFont typeface="Arial" panose="020B0604020202020204" pitchFamily="34" charset="0"/>
              <a:buChar char="•"/>
            </a:pPr>
            <a:r>
              <a:rPr lang="en-GB" sz="4800" dirty="0">
                <a:solidFill>
                  <a:srgbClr val="272557"/>
                </a:solidFill>
                <a:latin typeface="Arimo" panose="020B0604020202020204" charset="0"/>
                <a:ea typeface="Arimo" panose="020B0604020202020204" charset="0"/>
                <a:cs typeface="Arimo" panose="020B0604020202020204" charset="0"/>
              </a:rPr>
              <a:t>T Shirt decorating</a:t>
            </a:r>
          </a:p>
          <a:p>
            <a:pPr marL="457189" indent="-457189">
              <a:buFont typeface="Arial" panose="020B0604020202020204" pitchFamily="34" charset="0"/>
              <a:buChar char="•"/>
            </a:pPr>
            <a:r>
              <a:rPr lang="en-GB" sz="4800" dirty="0">
                <a:solidFill>
                  <a:srgbClr val="272557"/>
                </a:solidFill>
                <a:latin typeface="Arimo" panose="020B0604020202020204" charset="0"/>
                <a:ea typeface="Arimo" panose="020B0604020202020204" charset="0"/>
                <a:cs typeface="Arimo" panose="020B0604020202020204" charset="0"/>
              </a:rPr>
              <a:t>Bracelets and festival glasses</a:t>
            </a:r>
          </a:p>
          <a:p>
            <a:pPr marL="457189" indent="-457189">
              <a:buFont typeface="Arial" panose="020B0604020202020204" pitchFamily="34" charset="0"/>
              <a:buChar char="•"/>
            </a:pPr>
            <a:endParaRPr lang="en-GB" sz="4800" dirty="0">
              <a:solidFill>
                <a:srgbClr val="272557"/>
              </a:solidFill>
              <a:latin typeface="Arimo" panose="020B0604020202020204" charset="0"/>
              <a:ea typeface="Arimo" panose="020B0604020202020204" charset="0"/>
              <a:cs typeface="Arimo" panose="020B0604020202020204" charset="0"/>
            </a:endParaRPr>
          </a:p>
          <a:p>
            <a:pPr marL="457189" indent="-457189">
              <a:buFont typeface="Arial" panose="020B0604020202020204" pitchFamily="34" charset="0"/>
              <a:buChar char="•"/>
            </a:pPr>
            <a:r>
              <a:rPr lang="en-GB" sz="4800" dirty="0">
                <a:solidFill>
                  <a:srgbClr val="272557"/>
                </a:solidFill>
                <a:latin typeface="Arimo" panose="020B0604020202020204" charset="0"/>
                <a:ea typeface="Arimo" panose="020B0604020202020204" charset="0"/>
                <a:cs typeface="Arimo" panose="020B0604020202020204" charset="0"/>
              </a:rPr>
              <a:t>Musical mobiles</a:t>
            </a:r>
          </a:p>
          <a:p>
            <a:pPr marL="457189" indent="-457189">
              <a:buFont typeface="Arial" panose="020B0604020202020204" pitchFamily="34" charset="0"/>
              <a:buChar char="•"/>
            </a:pPr>
            <a:r>
              <a:rPr lang="en-GB" sz="4800" dirty="0">
                <a:solidFill>
                  <a:srgbClr val="272557"/>
                </a:solidFill>
                <a:latin typeface="Arimo" panose="020B0604020202020204" charset="0"/>
                <a:ea typeface="Arimo" panose="020B0604020202020204" charset="0"/>
                <a:cs typeface="Arimo" panose="020B0604020202020204" charset="0"/>
              </a:rPr>
              <a:t>Bookmark crafts</a:t>
            </a:r>
          </a:p>
          <a:p>
            <a:pPr marL="457189" indent="-457189">
              <a:buFont typeface="Arial" panose="020B0604020202020204" pitchFamily="34" charset="0"/>
              <a:buChar char="•"/>
            </a:pPr>
            <a:r>
              <a:rPr lang="en-GB" sz="4800" dirty="0">
                <a:solidFill>
                  <a:srgbClr val="272557"/>
                </a:solidFill>
                <a:latin typeface="Arimo" panose="020B0604020202020204" charset="0"/>
                <a:ea typeface="Arimo" panose="020B0604020202020204" charset="0"/>
                <a:cs typeface="Arimo" panose="020B0604020202020204" charset="0"/>
              </a:rPr>
              <a:t>Story walk</a:t>
            </a:r>
          </a:p>
          <a:p>
            <a:pPr marL="457189" indent="-457189">
              <a:buFont typeface="Arial" panose="020B0604020202020204" pitchFamily="34" charset="0"/>
              <a:buChar char="•"/>
            </a:pPr>
            <a:r>
              <a:rPr lang="en-GB" sz="4800" dirty="0">
                <a:solidFill>
                  <a:srgbClr val="272557"/>
                </a:solidFill>
                <a:latin typeface="Arimo" panose="020B0604020202020204" charset="0"/>
                <a:ea typeface="Arimo" panose="020B0604020202020204" charset="0"/>
                <a:cs typeface="Arimo" panose="020B0604020202020204" charset="0"/>
              </a:rPr>
              <a:t>Instrument making</a:t>
            </a:r>
          </a:p>
          <a:p>
            <a:pPr marL="457189" indent="-457189">
              <a:buFont typeface="Arial" panose="020B0604020202020204" pitchFamily="34" charset="0"/>
              <a:buChar char="•"/>
            </a:pPr>
            <a:r>
              <a:rPr lang="en-GB" sz="4800" dirty="0">
                <a:solidFill>
                  <a:srgbClr val="272557"/>
                </a:solidFill>
                <a:latin typeface="Arimo" panose="020B0604020202020204" charset="0"/>
                <a:ea typeface="Arimo" panose="020B0604020202020204" charset="0"/>
                <a:cs typeface="Arimo" panose="020B0604020202020204" charset="0"/>
              </a:rPr>
              <a:t>Music collage</a:t>
            </a:r>
          </a:p>
          <a:p>
            <a:pPr marL="457189" indent="-457189">
              <a:buFont typeface="Arial" panose="020B0604020202020204" pitchFamily="34" charset="0"/>
              <a:buChar char="•"/>
            </a:pPr>
            <a:r>
              <a:rPr lang="en-GB" sz="4800" dirty="0">
                <a:solidFill>
                  <a:srgbClr val="272557"/>
                </a:solidFill>
                <a:latin typeface="Arimo" panose="020B0604020202020204" charset="0"/>
                <a:ea typeface="Arimo" panose="020B0604020202020204" charset="0"/>
                <a:cs typeface="Arimo" panose="020B0604020202020204" charset="0"/>
              </a:rPr>
              <a:t>CD crafts</a:t>
            </a:r>
          </a:p>
          <a:p>
            <a:pPr marL="457189" indent="-457189">
              <a:buFont typeface="Arial" panose="020B0604020202020204" pitchFamily="34" charset="0"/>
              <a:buChar char="•"/>
            </a:pPr>
            <a:r>
              <a:rPr lang="en-GB" sz="4800" dirty="0" err="1">
                <a:solidFill>
                  <a:srgbClr val="272557"/>
                </a:solidFill>
                <a:latin typeface="Arimo" panose="020B0604020202020204" charset="0"/>
                <a:ea typeface="Arimo" panose="020B0604020202020204" charset="0"/>
                <a:cs typeface="Arimo" panose="020B0604020202020204" charset="0"/>
              </a:rPr>
              <a:t>Poetrees</a:t>
            </a:r>
            <a:r>
              <a:rPr lang="en-GB" sz="4800" dirty="0">
                <a:solidFill>
                  <a:srgbClr val="272557"/>
                </a:solidFill>
                <a:latin typeface="Arimo" panose="020B0604020202020204" charset="0"/>
                <a:ea typeface="Arimo" panose="020B0604020202020204" charset="0"/>
                <a:cs typeface="Arimo" panose="020B0604020202020204" charset="0"/>
              </a:rPr>
              <a:t> and poetry flowers</a:t>
            </a:r>
          </a:p>
        </p:txBody>
      </p:sp>
      <p:grpSp>
        <p:nvGrpSpPr>
          <p:cNvPr id="23" name="Group 9">
            <a:extLst>
              <a:ext uri="{FF2B5EF4-FFF2-40B4-BE49-F238E27FC236}">
                <a16:creationId xmlns:a16="http://schemas.microsoft.com/office/drawing/2014/main" id="{C0541044-CCE2-4270-4379-49D6F72ADCA1}"/>
              </a:ext>
            </a:extLst>
          </p:cNvPr>
          <p:cNvGrpSpPr/>
          <p:nvPr/>
        </p:nvGrpSpPr>
        <p:grpSpPr>
          <a:xfrm>
            <a:off x="1" y="8596221"/>
            <a:ext cx="18288001" cy="1690779"/>
            <a:chOff x="671367" y="0"/>
            <a:chExt cx="24384003" cy="2254370"/>
          </a:xfrm>
        </p:grpSpPr>
        <p:sp>
          <p:nvSpPr>
            <p:cNvPr id="24" name="Freeform 10">
              <a:extLst>
                <a:ext uri="{FF2B5EF4-FFF2-40B4-BE49-F238E27FC236}">
                  <a16:creationId xmlns:a16="http://schemas.microsoft.com/office/drawing/2014/main" id="{7BBBBE36-6410-99C4-8AE2-8CC09887E555}"/>
                </a:ext>
              </a:extLst>
            </p:cNvPr>
            <p:cNvSpPr/>
            <p:nvPr/>
          </p:nvSpPr>
          <p:spPr>
            <a:xfrm>
              <a:off x="671368" y="0"/>
              <a:ext cx="24370174" cy="941772"/>
            </a:xfrm>
            <a:custGeom>
              <a:avLst/>
              <a:gdLst/>
              <a:ahLst/>
              <a:cxnLst/>
              <a:rect l="l" t="t" r="r" b="b"/>
              <a:pathLst>
                <a:path w="26552186" h="941772">
                  <a:moveTo>
                    <a:pt x="0" y="0"/>
                  </a:moveTo>
                  <a:lnTo>
                    <a:pt x="26552186" y="0"/>
                  </a:lnTo>
                  <a:lnTo>
                    <a:pt x="26552186" y="941772"/>
                  </a:lnTo>
                  <a:lnTo>
                    <a:pt x="0" y="941772"/>
                  </a:lnTo>
                  <a:lnTo>
                    <a:pt x="0" y="0"/>
                  </a:lnTo>
                  <a:close/>
                </a:path>
              </a:pathLst>
            </a:custGeom>
            <a:blipFill>
              <a:blip r:embed="rId7" cstate="print">
                <a:extLst>
                  <a:ext uri="{28A0092B-C50C-407E-A947-70E740481C1C}">
                    <a14:useLocalDpi xmlns:a14="http://schemas.microsoft.com/office/drawing/2010/main"/>
                  </a:ext>
                </a:extLst>
              </a:blip>
              <a:stretch>
                <a:fillRect/>
              </a:stretch>
            </a:blipFill>
          </p:spPr>
          <p:txBody>
            <a:bodyPr/>
            <a:lstStyle/>
            <a:p>
              <a:endParaRPr lang="en-GB" dirty="0"/>
            </a:p>
          </p:txBody>
        </p:sp>
        <p:sp>
          <p:nvSpPr>
            <p:cNvPr id="25" name="Freeform 11">
              <a:extLst>
                <a:ext uri="{FF2B5EF4-FFF2-40B4-BE49-F238E27FC236}">
                  <a16:creationId xmlns:a16="http://schemas.microsoft.com/office/drawing/2014/main" id="{C0B8E08E-1916-8E59-168A-DA65A85267DF}"/>
                </a:ext>
              </a:extLst>
            </p:cNvPr>
            <p:cNvSpPr/>
            <p:nvPr/>
          </p:nvSpPr>
          <p:spPr>
            <a:xfrm>
              <a:off x="671367" y="888169"/>
              <a:ext cx="24384003" cy="1366201"/>
            </a:xfrm>
            <a:custGeom>
              <a:avLst/>
              <a:gdLst/>
              <a:ahLst/>
              <a:cxnLst/>
              <a:rect l="l" t="t" r="r" b="b"/>
              <a:pathLst>
                <a:path w="24384000" h="8475944">
                  <a:moveTo>
                    <a:pt x="0" y="0"/>
                  </a:moveTo>
                  <a:lnTo>
                    <a:pt x="24384000" y="0"/>
                  </a:lnTo>
                  <a:lnTo>
                    <a:pt x="24384000" y="8475944"/>
                  </a:lnTo>
                  <a:lnTo>
                    <a:pt x="0" y="8475944"/>
                  </a:lnTo>
                  <a:lnTo>
                    <a:pt x="0" y="0"/>
                  </a:lnTo>
                  <a:close/>
                </a:path>
              </a:pathLst>
            </a:custGeom>
            <a:blipFill>
              <a:blip r:embed="rId8" cstate="print">
                <a:extLst>
                  <a:ext uri="{28A0092B-C50C-407E-A947-70E740481C1C}">
                    <a14:useLocalDpi xmlns:a14="http://schemas.microsoft.com/office/drawing/2010/main"/>
                  </a:ext>
                </a:extLst>
              </a:blip>
              <a:stretch>
                <a:fillRect/>
              </a:stretch>
            </a:blipFill>
          </p:spPr>
          <p:txBody>
            <a:bodyPr/>
            <a:lstStyle/>
            <a:p>
              <a:endParaRPr lang="en-GB" dirty="0"/>
            </a:p>
          </p:txBody>
        </p:sp>
      </p:grpSp>
      <p:sp>
        <p:nvSpPr>
          <p:cNvPr id="4" name="TextBox 3">
            <a:extLst>
              <a:ext uri="{FF2B5EF4-FFF2-40B4-BE49-F238E27FC236}">
                <a16:creationId xmlns:a16="http://schemas.microsoft.com/office/drawing/2014/main" id="{7A65C521-8D00-99B9-582A-1CC845B25A9D}"/>
              </a:ext>
            </a:extLst>
          </p:cNvPr>
          <p:cNvSpPr txBox="1"/>
          <p:nvPr/>
        </p:nvSpPr>
        <p:spPr>
          <a:xfrm>
            <a:off x="8915400" y="9791701"/>
            <a:ext cx="9067800" cy="276999"/>
          </a:xfrm>
          <a:prstGeom prst="rect">
            <a:avLst/>
          </a:prstGeom>
          <a:noFill/>
        </p:spPr>
        <p:txBody>
          <a:bodyPr wrap="square" rtlCol="0">
            <a:spAutoFit/>
          </a:bodyPr>
          <a:lstStyle/>
          <a:p>
            <a:pPr algn="r"/>
            <a:r>
              <a:rPr lang="en-GB" sz="1200" dirty="0">
                <a:solidFill>
                  <a:schemeClr val="bg1"/>
                </a:solidFill>
                <a:latin typeface="Gibson Book" pitchFamily="50" charset="0"/>
                <a:ea typeface="Gibson Book" pitchFamily="50" charset="0"/>
              </a:rPr>
              <a:t>Illustrations © Harry Woodgate 2026. Read to the Beat © The Reading Agency 2026, registered charity number 1085443 England and Wales</a:t>
            </a:r>
          </a:p>
        </p:txBody>
      </p:sp>
      <p:sp>
        <p:nvSpPr>
          <p:cNvPr id="2" name="Freeform 15">
            <a:extLst>
              <a:ext uri="{FF2B5EF4-FFF2-40B4-BE49-F238E27FC236}">
                <a16:creationId xmlns:a16="http://schemas.microsoft.com/office/drawing/2014/main" id="{60A4E4B4-62BA-0A52-0898-984A6EF1EBB8}"/>
              </a:ext>
            </a:extLst>
          </p:cNvPr>
          <p:cNvSpPr/>
          <p:nvPr/>
        </p:nvSpPr>
        <p:spPr>
          <a:xfrm rot="1345450">
            <a:off x="15671252" y="407928"/>
            <a:ext cx="2125161" cy="1573171"/>
          </a:xfrm>
          <a:custGeom>
            <a:avLst/>
            <a:gdLst/>
            <a:ahLst/>
            <a:cxnLst/>
            <a:rect l="l" t="t" r="r" b="b"/>
            <a:pathLst>
              <a:path w="2125161" h="1573171">
                <a:moveTo>
                  <a:pt x="0" y="0"/>
                </a:moveTo>
                <a:lnTo>
                  <a:pt x="2125161" y="0"/>
                </a:lnTo>
                <a:lnTo>
                  <a:pt x="2125161" y="1573171"/>
                </a:lnTo>
                <a:lnTo>
                  <a:pt x="0" y="1573171"/>
                </a:lnTo>
                <a:lnTo>
                  <a:pt x="0" y="0"/>
                </a:lnTo>
                <a:close/>
              </a:path>
            </a:pathLst>
          </a:custGeom>
          <a:blipFill>
            <a:blip r:embed="rId9">
              <a:extLst>
                <a:ext uri="{28A0092B-C50C-407E-A947-70E740481C1C}">
                  <a14:useLocalDpi xmlns:a14="http://schemas.microsoft.com/office/drawing/2010/main"/>
                </a:ext>
              </a:extLst>
            </a:blip>
            <a:stretch>
              <a:fillRect/>
            </a:stretch>
          </a:blipFill>
        </p:spPr>
        <p:txBody>
          <a:bodyPr/>
          <a:lstStyle/>
          <a:p>
            <a:endParaRPr lang="en-GB"/>
          </a:p>
        </p:txBody>
      </p:sp>
      <p:sp>
        <p:nvSpPr>
          <p:cNvPr id="5" name="Freeform 14">
            <a:extLst>
              <a:ext uri="{FF2B5EF4-FFF2-40B4-BE49-F238E27FC236}">
                <a16:creationId xmlns:a16="http://schemas.microsoft.com/office/drawing/2014/main" id="{7052E9B6-1EE1-D15B-6A6B-DACC6E455E83}"/>
              </a:ext>
            </a:extLst>
          </p:cNvPr>
          <p:cNvSpPr/>
          <p:nvPr/>
        </p:nvSpPr>
        <p:spPr>
          <a:xfrm rot="1195370">
            <a:off x="882657" y="114039"/>
            <a:ext cx="1075395" cy="2113711"/>
          </a:xfrm>
          <a:custGeom>
            <a:avLst/>
            <a:gdLst/>
            <a:ahLst/>
            <a:cxnLst/>
            <a:rect l="l" t="t" r="r" b="b"/>
            <a:pathLst>
              <a:path w="807532" h="1805732">
                <a:moveTo>
                  <a:pt x="0" y="0"/>
                </a:moveTo>
                <a:lnTo>
                  <a:pt x="807532" y="0"/>
                </a:lnTo>
                <a:lnTo>
                  <a:pt x="807532" y="1805732"/>
                </a:lnTo>
                <a:lnTo>
                  <a:pt x="0" y="1805732"/>
                </a:lnTo>
                <a:lnTo>
                  <a:pt x="0" y="0"/>
                </a:lnTo>
                <a:close/>
              </a:path>
            </a:pathLst>
          </a:custGeom>
          <a:blipFill>
            <a:blip r:embed="rId10">
              <a:extLst>
                <a:ext uri="{28A0092B-C50C-407E-A947-70E740481C1C}">
                  <a14:useLocalDpi xmlns:a14="http://schemas.microsoft.com/office/drawing/2010/main"/>
                </a:ext>
              </a:extLst>
            </a:blip>
            <a:stretch>
              <a:fillRect/>
            </a:stretch>
          </a:blipFill>
        </p:spPr>
        <p:txBody>
          <a:bodyPr/>
          <a:lstStyle/>
          <a:p>
            <a:endParaRPr lang="en-GB"/>
          </a:p>
        </p:txBody>
      </p:sp>
      <p:sp>
        <p:nvSpPr>
          <p:cNvPr id="6" name="TextBox 5">
            <a:extLst>
              <a:ext uri="{FF2B5EF4-FFF2-40B4-BE49-F238E27FC236}">
                <a16:creationId xmlns:a16="http://schemas.microsoft.com/office/drawing/2014/main" id="{699D755A-6A15-1ACD-F05C-1226B7907D48}"/>
              </a:ext>
            </a:extLst>
          </p:cNvPr>
          <p:cNvSpPr txBox="1"/>
          <p:nvPr/>
        </p:nvSpPr>
        <p:spPr>
          <a:xfrm>
            <a:off x="15239431" y="201229"/>
            <a:ext cx="2776687" cy="1754326"/>
          </a:xfrm>
          <a:prstGeom prst="rect">
            <a:avLst/>
          </a:prstGeom>
          <a:solidFill>
            <a:schemeClr val="bg1"/>
          </a:solidFill>
        </p:spPr>
        <p:txBody>
          <a:bodyPr wrap="square" rtlCol="0">
            <a:spAutoFit/>
          </a:bodyPr>
          <a:lstStyle/>
          <a:p>
            <a:pPr algn="ctr"/>
            <a:r>
              <a:rPr lang="en-GB" sz="3600" b="1" dirty="0">
                <a:solidFill>
                  <a:srgbClr val="F331C0"/>
                </a:solidFill>
              </a:rPr>
              <a:t>Sign up to the challenge to take part!</a:t>
            </a:r>
          </a:p>
        </p:txBody>
      </p:sp>
    </p:spTree>
    <p:extLst>
      <p:ext uri="{BB962C8B-B14F-4D97-AF65-F5344CB8AC3E}">
        <p14:creationId xmlns:p14="http://schemas.microsoft.com/office/powerpoint/2010/main" val="224716491"/>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0BC956-A055-89D7-BC1E-B639AFCC3049}"/>
            </a:ext>
          </a:extLst>
        </p:cNvPr>
        <p:cNvGrpSpPr/>
        <p:nvPr/>
      </p:nvGrpSpPr>
      <p:grpSpPr>
        <a:xfrm>
          <a:off x="0" y="0"/>
          <a:ext cx="0" cy="0"/>
          <a:chOff x="0" y="0"/>
          <a:chExt cx="0" cy="0"/>
        </a:xfrm>
      </p:grpSpPr>
      <p:grpSp>
        <p:nvGrpSpPr>
          <p:cNvPr id="19" name="Group 18">
            <a:extLst>
              <a:ext uri="{FF2B5EF4-FFF2-40B4-BE49-F238E27FC236}">
                <a16:creationId xmlns:a16="http://schemas.microsoft.com/office/drawing/2014/main" id="{9130BE96-7021-8F08-C3F8-B8753BC77F06}"/>
              </a:ext>
            </a:extLst>
          </p:cNvPr>
          <p:cNvGrpSpPr/>
          <p:nvPr/>
        </p:nvGrpSpPr>
        <p:grpSpPr>
          <a:xfrm>
            <a:off x="-2" y="-38100"/>
            <a:ext cx="18288002" cy="10325100"/>
            <a:chOff x="-2" y="-38100"/>
            <a:chExt cx="18288002" cy="10325100"/>
          </a:xfrm>
        </p:grpSpPr>
        <p:grpSp>
          <p:nvGrpSpPr>
            <p:cNvPr id="20" name="Group 19">
              <a:extLst>
                <a:ext uri="{FF2B5EF4-FFF2-40B4-BE49-F238E27FC236}">
                  <a16:creationId xmlns:a16="http://schemas.microsoft.com/office/drawing/2014/main" id="{7DFC67CB-62B3-A84D-DB8E-FB1E700D40C2}"/>
                </a:ext>
              </a:extLst>
            </p:cNvPr>
            <p:cNvGrpSpPr/>
            <p:nvPr/>
          </p:nvGrpSpPr>
          <p:grpSpPr>
            <a:xfrm>
              <a:off x="-2" y="-38100"/>
              <a:ext cx="18288002" cy="10325099"/>
              <a:chOff x="-2" y="-38100"/>
              <a:chExt cx="18288002" cy="10325099"/>
            </a:xfrm>
          </p:grpSpPr>
          <p:sp>
            <p:nvSpPr>
              <p:cNvPr id="22" name="Freeform 2">
                <a:extLst>
                  <a:ext uri="{FF2B5EF4-FFF2-40B4-BE49-F238E27FC236}">
                    <a16:creationId xmlns:a16="http://schemas.microsoft.com/office/drawing/2014/main" id="{2136742E-CEB1-D9BA-F9C1-B16F9B6215E0}"/>
                  </a:ext>
                </a:extLst>
              </p:cNvPr>
              <p:cNvSpPr/>
              <p:nvPr/>
            </p:nvSpPr>
            <p:spPr>
              <a:xfrm>
                <a:off x="0" y="-38100"/>
                <a:ext cx="18288000" cy="10250328"/>
              </a:xfrm>
              <a:custGeom>
                <a:avLst/>
                <a:gdLst/>
                <a:ahLst/>
                <a:cxnLst/>
                <a:rect l="l" t="t" r="r" b="b"/>
                <a:pathLst>
                  <a:path w="18288000" h="10250328">
                    <a:moveTo>
                      <a:pt x="0" y="0"/>
                    </a:moveTo>
                    <a:lnTo>
                      <a:pt x="18288000" y="0"/>
                    </a:lnTo>
                    <a:lnTo>
                      <a:pt x="18288000" y="10250328"/>
                    </a:lnTo>
                    <a:lnTo>
                      <a:pt x="0" y="10250328"/>
                    </a:lnTo>
                    <a:lnTo>
                      <a:pt x="0" y="0"/>
                    </a:lnTo>
                    <a:close/>
                  </a:path>
                </a:pathLst>
              </a:custGeom>
              <a:blipFill>
                <a:blip r:embed="rId3" cstate="screen">
                  <a:extLst>
                    <a:ext uri="{28A0092B-C50C-407E-A947-70E740481C1C}">
                      <a14:useLocalDpi xmlns:a14="http://schemas.microsoft.com/office/drawing/2010/main"/>
                    </a:ext>
                  </a:extLst>
                </a:blip>
                <a:stretch>
                  <a:fillRect/>
                </a:stretch>
              </a:blipFill>
            </p:spPr>
            <p:txBody>
              <a:bodyPr/>
              <a:lstStyle/>
              <a:p>
                <a:endParaRPr lang="en-GB"/>
              </a:p>
            </p:txBody>
          </p:sp>
          <p:grpSp>
            <p:nvGrpSpPr>
              <p:cNvPr id="23" name="Group 3">
                <a:extLst>
                  <a:ext uri="{FF2B5EF4-FFF2-40B4-BE49-F238E27FC236}">
                    <a16:creationId xmlns:a16="http://schemas.microsoft.com/office/drawing/2014/main" id="{7ADA5DAE-C01D-E3EB-6486-5F7DB47140F4}"/>
                  </a:ext>
                </a:extLst>
              </p:cNvPr>
              <p:cNvGrpSpPr/>
              <p:nvPr/>
            </p:nvGrpSpPr>
            <p:grpSpPr>
              <a:xfrm>
                <a:off x="-2" y="5611479"/>
                <a:ext cx="18288002" cy="4675520"/>
                <a:chOff x="632295" y="0"/>
                <a:chExt cx="24384003" cy="6234025"/>
              </a:xfrm>
            </p:grpSpPr>
            <p:sp>
              <p:nvSpPr>
                <p:cNvPr id="24" name="Freeform 4">
                  <a:extLst>
                    <a:ext uri="{FF2B5EF4-FFF2-40B4-BE49-F238E27FC236}">
                      <a16:creationId xmlns:a16="http://schemas.microsoft.com/office/drawing/2014/main" id="{B57A42A9-4751-9EF2-1149-39B5D8B47416}"/>
                    </a:ext>
                  </a:extLst>
                </p:cNvPr>
                <p:cNvSpPr/>
                <p:nvPr/>
              </p:nvSpPr>
              <p:spPr>
                <a:xfrm>
                  <a:off x="632295" y="0"/>
                  <a:ext cx="24384003" cy="941772"/>
                </a:xfrm>
                <a:custGeom>
                  <a:avLst/>
                  <a:gdLst/>
                  <a:ahLst/>
                  <a:cxnLst/>
                  <a:rect l="l" t="t" r="r" b="b"/>
                  <a:pathLst>
                    <a:path w="26552186" h="941772">
                      <a:moveTo>
                        <a:pt x="0" y="0"/>
                      </a:moveTo>
                      <a:lnTo>
                        <a:pt x="26552186" y="0"/>
                      </a:lnTo>
                      <a:lnTo>
                        <a:pt x="26552186" y="941772"/>
                      </a:lnTo>
                      <a:lnTo>
                        <a:pt x="0" y="941772"/>
                      </a:lnTo>
                      <a:lnTo>
                        <a:pt x="0" y="0"/>
                      </a:lnTo>
                      <a:close/>
                    </a:path>
                  </a:pathLst>
                </a:custGeom>
                <a:blipFill>
                  <a:blip r:embed="rId4" cstate="screen">
                    <a:extLst>
                      <a:ext uri="{28A0092B-C50C-407E-A947-70E740481C1C}">
                        <a14:useLocalDpi xmlns:a14="http://schemas.microsoft.com/office/drawing/2010/main"/>
                      </a:ext>
                    </a:extLst>
                  </a:blip>
                  <a:stretch>
                    <a:fillRect/>
                  </a:stretch>
                </a:blipFill>
              </p:spPr>
              <p:txBody>
                <a:bodyPr/>
                <a:lstStyle/>
                <a:p>
                  <a:endParaRPr lang="en-GB"/>
                </a:p>
              </p:txBody>
            </p:sp>
            <p:sp>
              <p:nvSpPr>
                <p:cNvPr id="25" name="Freeform 5">
                  <a:extLst>
                    <a:ext uri="{FF2B5EF4-FFF2-40B4-BE49-F238E27FC236}">
                      <a16:creationId xmlns:a16="http://schemas.microsoft.com/office/drawing/2014/main" id="{EFA53D8B-A017-9416-EB38-DAD6B553D908}"/>
                    </a:ext>
                  </a:extLst>
                </p:cNvPr>
                <p:cNvSpPr/>
                <p:nvPr/>
              </p:nvSpPr>
              <p:spPr>
                <a:xfrm>
                  <a:off x="632298" y="888169"/>
                  <a:ext cx="24384000" cy="5345856"/>
                </a:xfrm>
                <a:custGeom>
                  <a:avLst/>
                  <a:gdLst/>
                  <a:ahLst/>
                  <a:cxnLst/>
                  <a:rect l="l" t="t" r="r" b="b"/>
                  <a:pathLst>
                    <a:path w="24384000" h="8475944">
                      <a:moveTo>
                        <a:pt x="0" y="0"/>
                      </a:moveTo>
                      <a:lnTo>
                        <a:pt x="24384000" y="0"/>
                      </a:lnTo>
                      <a:lnTo>
                        <a:pt x="24384000" y="8475944"/>
                      </a:lnTo>
                      <a:lnTo>
                        <a:pt x="0" y="8475944"/>
                      </a:lnTo>
                      <a:lnTo>
                        <a:pt x="0" y="0"/>
                      </a:lnTo>
                      <a:close/>
                    </a:path>
                  </a:pathLst>
                </a:custGeom>
                <a:blipFill>
                  <a:blip r:embed="rId5" cstate="screen">
                    <a:extLst>
                      <a:ext uri="{28A0092B-C50C-407E-A947-70E740481C1C}">
                        <a14:useLocalDpi xmlns:a14="http://schemas.microsoft.com/office/drawing/2010/main"/>
                      </a:ext>
                    </a:extLst>
                  </a:blip>
                  <a:stretch>
                    <a:fillRect/>
                  </a:stretch>
                </a:blipFill>
              </p:spPr>
              <p:txBody>
                <a:bodyPr/>
                <a:lstStyle/>
                <a:p>
                  <a:endParaRPr lang="en-GB"/>
                </a:p>
              </p:txBody>
            </p:sp>
          </p:grpSp>
        </p:grpSp>
        <p:sp>
          <p:nvSpPr>
            <p:cNvPr id="21" name="Freeform 6">
              <a:extLst>
                <a:ext uri="{FF2B5EF4-FFF2-40B4-BE49-F238E27FC236}">
                  <a16:creationId xmlns:a16="http://schemas.microsoft.com/office/drawing/2014/main" id="{C96EB549-BA43-582A-86C9-13394614D112}"/>
                </a:ext>
              </a:extLst>
            </p:cNvPr>
            <p:cNvSpPr/>
            <p:nvPr/>
          </p:nvSpPr>
          <p:spPr>
            <a:xfrm>
              <a:off x="0" y="7272100"/>
              <a:ext cx="18277629" cy="3014900"/>
            </a:xfrm>
            <a:custGeom>
              <a:avLst/>
              <a:gdLst/>
              <a:ahLst/>
              <a:cxnLst/>
              <a:rect l="l" t="t" r="r" b="b"/>
              <a:pathLst>
                <a:path w="18479210" h="6564476">
                  <a:moveTo>
                    <a:pt x="0" y="0"/>
                  </a:moveTo>
                  <a:lnTo>
                    <a:pt x="18479210" y="0"/>
                  </a:lnTo>
                  <a:lnTo>
                    <a:pt x="18479210" y="6564476"/>
                  </a:lnTo>
                  <a:lnTo>
                    <a:pt x="0" y="6564476"/>
                  </a:lnTo>
                  <a:lnTo>
                    <a:pt x="0" y="0"/>
                  </a:lnTo>
                  <a:close/>
                </a:path>
              </a:pathLst>
            </a:custGeom>
            <a:blipFill>
              <a:blip r:embed="rId6" cstate="screen">
                <a:extLst>
                  <a:ext uri="{28A0092B-C50C-407E-A947-70E740481C1C}">
                    <a14:useLocalDpi xmlns:a14="http://schemas.microsoft.com/office/drawing/2010/main"/>
                  </a:ext>
                </a:extLst>
              </a:blip>
              <a:stretch>
                <a:fillRect/>
              </a:stretch>
            </a:blipFill>
          </p:spPr>
          <p:txBody>
            <a:bodyPr/>
            <a:lstStyle/>
            <a:p>
              <a:endParaRPr lang="en-GB" dirty="0"/>
            </a:p>
          </p:txBody>
        </p:sp>
      </p:grpSp>
      <p:sp>
        <p:nvSpPr>
          <p:cNvPr id="11" name="Freeform 11">
            <a:extLst>
              <a:ext uri="{FF2B5EF4-FFF2-40B4-BE49-F238E27FC236}">
                <a16:creationId xmlns:a16="http://schemas.microsoft.com/office/drawing/2014/main" id="{689344A0-D764-D411-BC61-98AE23BF2159}"/>
              </a:ext>
            </a:extLst>
          </p:cNvPr>
          <p:cNvSpPr/>
          <p:nvPr/>
        </p:nvSpPr>
        <p:spPr>
          <a:xfrm>
            <a:off x="33117" y="4262217"/>
            <a:ext cx="5529484" cy="5529484"/>
          </a:xfrm>
          <a:custGeom>
            <a:avLst/>
            <a:gdLst/>
            <a:ahLst/>
            <a:cxnLst/>
            <a:rect l="l" t="t" r="r" b="b"/>
            <a:pathLst>
              <a:path w="6356958" h="6356958">
                <a:moveTo>
                  <a:pt x="0" y="0"/>
                </a:moveTo>
                <a:lnTo>
                  <a:pt x="6356958" y="0"/>
                </a:lnTo>
                <a:lnTo>
                  <a:pt x="6356958" y="6356958"/>
                </a:lnTo>
                <a:lnTo>
                  <a:pt x="0" y="6356958"/>
                </a:lnTo>
                <a:lnTo>
                  <a:pt x="0" y="0"/>
                </a:lnTo>
                <a:close/>
              </a:path>
            </a:pathLst>
          </a:custGeom>
          <a:blipFill>
            <a:blip r:embed="rId7" cstate="screen">
              <a:extLst>
                <a:ext uri="{28A0092B-C50C-407E-A947-70E740481C1C}">
                  <a14:useLocalDpi xmlns:a14="http://schemas.microsoft.com/office/drawing/2010/main"/>
                </a:ext>
              </a:extLst>
            </a:blip>
            <a:stretch>
              <a:fillRect/>
            </a:stretch>
          </a:blipFill>
        </p:spPr>
        <p:txBody>
          <a:bodyPr/>
          <a:lstStyle/>
          <a:p>
            <a:endParaRPr lang="en-GB"/>
          </a:p>
        </p:txBody>
      </p:sp>
      <p:sp>
        <p:nvSpPr>
          <p:cNvPr id="5" name="TextBox 4">
            <a:extLst>
              <a:ext uri="{FF2B5EF4-FFF2-40B4-BE49-F238E27FC236}">
                <a16:creationId xmlns:a16="http://schemas.microsoft.com/office/drawing/2014/main" id="{C7C1ABB1-A643-F601-E3F1-078342FF2EED}"/>
              </a:ext>
            </a:extLst>
          </p:cNvPr>
          <p:cNvSpPr txBox="1"/>
          <p:nvPr/>
        </p:nvSpPr>
        <p:spPr>
          <a:xfrm>
            <a:off x="5562601" y="2054605"/>
            <a:ext cx="12004430" cy="7593568"/>
          </a:xfrm>
          <a:prstGeom prst="roundRect">
            <a:avLst/>
          </a:prstGeom>
          <a:solidFill>
            <a:schemeClr val="bg1"/>
          </a:solidFill>
        </p:spPr>
        <p:txBody>
          <a:bodyPr rot="0" spcFirstLastPara="0" vertOverflow="overflow" horzOverflow="overflow" vert="horz" wrap="square" lIns="36000" tIns="45720" rIns="36000" bIns="45720" numCol="1" spcCol="0" rtlCol="0" fromWordArt="0" anchor="t" anchorCtr="0" forceAA="0" compatLnSpc="1">
            <a:prstTxWarp prst="textNoShape">
              <a:avLst/>
            </a:prstTxWarp>
            <a:spAutoFit/>
          </a:bodyPr>
          <a:lstStyle/>
          <a:p>
            <a:pPr algn="ctr"/>
            <a:r>
              <a:rPr lang="en-US" sz="4000" dirty="0"/>
              <a:t>Bradford Libraries welcomes Young volunteers (aged 14-19) to support the challenge. </a:t>
            </a:r>
          </a:p>
          <a:p>
            <a:pPr>
              <a:spcAft>
                <a:spcPts val="1200"/>
              </a:spcAft>
            </a:pPr>
            <a:endParaRPr lang="en-GB" sz="4000" dirty="0">
              <a:ea typeface="Arimo" panose="020B0604020202020204" charset="0"/>
              <a:cs typeface="Arimo" panose="020B0604020202020204" charset="0"/>
            </a:endParaRPr>
          </a:p>
          <a:p>
            <a:pPr algn="ctr">
              <a:spcAft>
                <a:spcPts val="1200"/>
              </a:spcAft>
            </a:pPr>
            <a:r>
              <a:rPr lang="en-GB" sz="4000" dirty="0">
                <a:ea typeface="Arimo" panose="020B0604020202020204" charset="0"/>
                <a:cs typeface="Arimo" panose="020B0604020202020204" charset="0"/>
              </a:rPr>
              <a:t>When young people aged 14+ volunteer in the library to support the Challenge, it counts towards the volunteering section of their DofE Award.</a:t>
            </a:r>
          </a:p>
          <a:p>
            <a:pPr algn="ctr">
              <a:spcAft>
                <a:spcPts val="1200"/>
              </a:spcAft>
            </a:pPr>
            <a:endParaRPr lang="en-GB" sz="4000" dirty="0">
              <a:ea typeface="Arimo" panose="020B0604020202020204" charset="0"/>
              <a:cs typeface="Arimo" panose="020B0604020202020204" charset="0"/>
            </a:endParaRPr>
          </a:p>
          <a:p>
            <a:pPr algn="ctr">
              <a:spcAft>
                <a:spcPts val="1200"/>
              </a:spcAft>
            </a:pPr>
            <a:r>
              <a:rPr lang="en-GB" sz="4000" dirty="0">
                <a:ea typeface="Arimo" panose="020B0604020202020204" charset="0"/>
                <a:cs typeface="Arimo" panose="020B0604020202020204" charset="0"/>
              </a:rPr>
              <a:t>If you have older brothers/sisters/family members, please let them know!</a:t>
            </a:r>
          </a:p>
          <a:p>
            <a:pPr algn="ctr"/>
            <a:endParaRPr lang="en-GB" sz="4000" dirty="0"/>
          </a:p>
        </p:txBody>
      </p:sp>
      <p:grpSp>
        <p:nvGrpSpPr>
          <p:cNvPr id="26" name="Group 9">
            <a:extLst>
              <a:ext uri="{FF2B5EF4-FFF2-40B4-BE49-F238E27FC236}">
                <a16:creationId xmlns:a16="http://schemas.microsoft.com/office/drawing/2014/main" id="{E46CC8AF-5D60-7A44-C824-20AA53838611}"/>
              </a:ext>
            </a:extLst>
          </p:cNvPr>
          <p:cNvGrpSpPr/>
          <p:nvPr/>
        </p:nvGrpSpPr>
        <p:grpSpPr>
          <a:xfrm>
            <a:off x="1" y="8596221"/>
            <a:ext cx="18288001" cy="1690779"/>
            <a:chOff x="671367" y="0"/>
            <a:chExt cx="24384003" cy="2254370"/>
          </a:xfrm>
        </p:grpSpPr>
        <p:sp>
          <p:nvSpPr>
            <p:cNvPr id="27" name="Freeform 10">
              <a:extLst>
                <a:ext uri="{FF2B5EF4-FFF2-40B4-BE49-F238E27FC236}">
                  <a16:creationId xmlns:a16="http://schemas.microsoft.com/office/drawing/2014/main" id="{6CABA26B-1B90-19AC-6788-660C554A0321}"/>
                </a:ext>
              </a:extLst>
            </p:cNvPr>
            <p:cNvSpPr/>
            <p:nvPr/>
          </p:nvSpPr>
          <p:spPr>
            <a:xfrm>
              <a:off x="671368" y="0"/>
              <a:ext cx="24370174" cy="941772"/>
            </a:xfrm>
            <a:custGeom>
              <a:avLst/>
              <a:gdLst/>
              <a:ahLst/>
              <a:cxnLst/>
              <a:rect l="l" t="t" r="r" b="b"/>
              <a:pathLst>
                <a:path w="26552186" h="941772">
                  <a:moveTo>
                    <a:pt x="0" y="0"/>
                  </a:moveTo>
                  <a:lnTo>
                    <a:pt x="26552186" y="0"/>
                  </a:lnTo>
                  <a:lnTo>
                    <a:pt x="26552186" y="941772"/>
                  </a:lnTo>
                  <a:lnTo>
                    <a:pt x="0" y="941772"/>
                  </a:lnTo>
                  <a:lnTo>
                    <a:pt x="0" y="0"/>
                  </a:lnTo>
                  <a:close/>
                </a:path>
              </a:pathLst>
            </a:custGeom>
            <a:blipFill>
              <a:blip r:embed="rId8" cstate="screen">
                <a:extLst>
                  <a:ext uri="{28A0092B-C50C-407E-A947-70E740481C1C}">
                    <a14:useLocalDpi xmlns:a14="http://schemas.microsoft.com/office/drawing/2010/main"/>
                  </a:ext>
                </a:extLst>
              </a:blip>
              <a:stretch>
                <a:fillRect/>
              </a:stretch>
            </a:blipFill>
          </p:spPr>
          <p:txBody>
            <a:bodyPr/>
            <a:lstStyle/>
            <a:p>
              <a:endParaRPr lang="en-GB" dirty="0"/>
            </a:p>
          </p:txBody>
        </p:sp>
        <p:sp>
          <p:nvSpPr>
            <p:cNvPr id="28" name="Freeform 11">
              <a:extLst>
                <a:ext uri="{FF2B5EF4-FFF2-40B4-BE49-F238E27FC236}">
                  <a16:creationId xmlns:a16="http://schemas.microsoft.com/office/drawing/2014/main" id="{13DD00EE-F577-2816-F749-3D9B2ABE6086}"/>
                </a:ext>
              </a:extLst>
            </p:cNvPr>
            <p:cNvSpPr/>
            <p:nvPr/>
          </p:nvSpPr>
          <p:spPr>
            <a:xfrm>
              <a:off x="671367" y="888169"/>
              <a:ext cx="24384003" cy="1366201"/>
            </a:xfrm>
            <a:custGeom>
              <a:avLst/>
              <a:gdLst/>
              <a:ahLst/>
              <a:cxnLst/>
              <a:rect l="l" t="t" r="r" b="b"/>
              <a:pathLst>
                <a:path w="24384000" h="8475944">
                  <a:moveTo>
                    <a:pt x="0" y="0"/>
                  </a:moveTo>
                  <a:lnTo>
                    <a:pt x="24384000" y="0"/>
                  </a:lnTo>
                  <a:lnTo>
                    <a:pt x="24384000" y="8475944"/>
                  </a:lnTo>
                  <a:lnTo>
                    <a:pt x="0" y="8475944"/>
                  </a:lnTo>
                  <a:lnTo>
                    <a:pt x="0" y="0"/>
                  </a:lnTo>
                  <a:close/>
                </a:path>
              </a:pathLst>
            </a:custGeom>
            <a:blipFill>
              <a:blip r:embed="rId9" cstate="screen">
                <a:extLst>
                  <a:ext uri="{28A0092B-C50C-407E-A947-70E740481C1C}">
                    <a14:useLocalDpi xmlns:a14="http://schemas.microsoft.com/office/drawing/2010/main"/>
                  </a:ext>
                </a:extLst>
              </a:blip>
              <a:stretch>
                <a:fillRect/>
              </a:stretch>
            </a:blipFill>
          </p:spPr>
          <p:txBody>
            <a:bodyPr/>
            <a:lstStyle/>
            <a:p>
              <a:endParaRPr lang="en-GB" dirty="0"/>
            </a:p>
          </p:txBody>
        </p:sp>
      </p:grpSp>
      <p:sp>
        <p:nvSpPr>
          <p:cNvPr id="2" name="TextBox 1">
            <a:extLst>
              <a:ext uri="{FF2B5EF4-FFF2-40B4-BE49-F238E27FC236}">
                <a16:creationId xmlns:a16="http://schemas.microsoft.com/office/drawing/2014/main" id="{5821F034-D429-B1DE-3985-24E085A92B8B}"/>
              </a:ext>
            </a:extLst>
          </p:cNvPr>
          <p:cNvSpPr txBox="1"/>
          <p:nvPr/>
        </p:nvSpPr>
        <p:spPr>
          <a:xfrm>
            <a:off x="8915400" y="9791701"/>
            <a:ext cx="9067800" cy="276999"/>
          </a:xfrm>
          <a:prstGeom prst="rect">
            <a:avLst/>
          </a:prstGeom>
          <a:noFill/>
        </p:spPr>
        <p:txBody>
          <a:bodyPr wrap="square" rtlCol="0">
            <a:spAutoFit/>
          </a:bodyPr>
          <a:lstStyle/>
          <a:p>
            <a:pPr algn="r"/>
            <a:r>
              <a:rPr lang="en-GB" sz="1200" dirty="0">
                <a:solidFill>
                  <a:schemeClr val="bg1"/>
                </a:solidFill>
                <a:latin typeface="Gibson Book" pitchFamily="50" charset="0"/>
                <a:ea typeface="Gibson Book" pitchFamily="50" charset="0"/>
              </a:rPr>
              <a:t>Illustrations © Harry Woodgate 2026. Read to the Beat © The Reading Agency 2026, registered charity number 1085443 England and Wales</a:t>
            </a:r>
          </a:p>
        </p:txBody>
      </p:sp>
      <p:sp>
        <p:nvSpPr>
          <p:cNvPr id="3" name="TextBox 12">
            <a:extLst>
              <a:ext uri="{FF2B5EF4-FFF2-40B4-BE49-F238E27FC236}">
                <a16:creationId xmlns:a16="http://schemas.microsoft.com/office/drawing/2014/main" id="{ADFD32D8-F599-9771-6FD7-2D64ED361EFC}"/>
              </a:ext>
            </a:extLst>
          </p:cNvPr>
          <p:cNvSpPr txBox="1"/>
          <p:nvPr/>
        </p:nvSpPr>
        <p:spPr>
          <a:xfrm>
            <a:off x="-1" y="360512"/>
            <a:ext cx="18277629" cy="1015663"/>
          </a:xfrm>
          <a:prstGeom prst="rect">
            <a:avLst/>
          </a:prstGeom>
        </p:spPr>
        <p:txBody>
          <a:bodyPr wrap="square" lIns="0" tIns="0" rIns="0" bIns="0" rtlCol="0" anchor="t">
            <a:spAutoFit/>
          </a:bodyPr>
          <a:lstStyle/>
          <a:p>
            <a:pPr algn="ctr">
              <a:buSzPct val="150000"/>
              <a:defRPr/>
            </a:pPr>
            <a:r>
              <a:rPr lang="en-GB" altLang="en-US" sz="6600" b="1" dirty="0">
                <a:solidFill>
                  <a:srgbClr val="272557"/>
                </a:solidFill>
                <a:latin typeface="Arimo Bold" panose="020B0604020202020204" charset="0"/>
                <a:ea typeface="Arimo Bold" panose="020B0604020202020204" charset="0"/>
                <a:cs typeface="Arimo Bold" panose="020B0604020202020204" charset="0"/>
              </a:rPr>
              <a:t>Young Volunteers</a:t>
            </a:r>
          </a:p>
        </p:txBody>
      </p:sp>
      <p:pic>
        <p:nvPicPr>
          <p:cNvPr id="4" name="Picture 3" descr="A red and white sign with a letter and a heart&#10;&#10;Description automatically generated">
            <a:extLst>
              <a:ext uri="{FF2B5EF4-FFF2-40B4-BE49-F238E27FC236}">
                <a16:creationId xmlns:a16="http://schemas.microsoft.com/office/drawing/2014/main" id="{BDF899F4-633B-B85A-FC60-366829C7B21D}"/>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537110" y="448262"/>
            <a:ext cx="2430981" cy="3827535"/>
          </a:xfrm>
          <a:prstGeom prst="rect">
            <a:avLst/>
          </a:prstGeom>
        </p:spPr>
      </p:pic>
    </p:spTree>
    <p:extLst>
      <p:ext uri="{BB962C8B-B14F-4D97-AF65-F5344CB8AC3E}">
        <p14:creationId xmlns:p14="http://schemas.microsoft.com/office/powerpoint/2010/main" val="1231659520"/>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770DB947-6092-C2B8-64C4-BACCF09F2262}"/>
              </a:ext>
            </a:extLst>
          </p:cNvPr>
          <p:cNvGrpSpPr/>
          <p:nvPr/>
        </p:nvGrpSpPr>
        <p:grpSpPr>
          <a:xfrm>
            <a:off x="-2" y="-38100"/>
            <a:ext cx="18288002" cy="10325100"/>
            <a:chOff x="-2" y="-38100"/>
            <a:chExt cx="18288002" cy="10325100"/>
          </a:xfrm>
        </p:grpSpPr>
        <p:grpSp>
          <p:nvGrpSpPr>
            <p:cNvPr id="13" name="Group 12">
              <a:extLst>
                <a:ext uri="{FF2B5EF4-FFF2-40B4-BE49-F238E27FC236}">
                  <a16:creationId xmlns:a16="http://schemas.microsoft.com/office/drawing/2014/main" id="{F38CEB1E-6B99-A136-A41B-3C75DCCFE843}"/>
                </a:ext>
              </a:extLst>
            </p:cNvPr>
            <p:cNvGrpSpPr/>
            <p:nvPr/>
          </p:nvGrpSpPr>
          <p:grpSpPr>
            <a:xfrm>
              <a:off x="-2" y="-38100"/>
              <a:ext cx="18288002" cy="10325099"/>
              <a:chOff x="-2" y="-38100"/>
              <a:chExt cx="18288002" cy="10325099"/>
            </a:xfrm>
          </p:grpSpPr>
          <p:sp>
            <p:nvSpPr>
              <p:cNvPr id="15" name="Freeform 2">
                <a:extLst>
                  <a:ext uri="{FF2B5EF4-FFF2-40B4-BE49-F238E27FC236}">
                    <a16:creationId xmlns:a16="http://schemas.microsoft.com/office/drawing/2014/main" id="{894BB6A9-F23C-6A6D-328B-4B3A40A93AFA}"/>
                  </a:ext>
                </a:extLst>
              </p:cNvPr>
              <p:cNvSpPr/>
              <p:nvPr/>
            </p:nvSpPr>
            <p:spPr>
              <a:xfrm>
                <a:off x="0" y="-38100"/>
                <a:ext cx="18288000" cy="10250328"/>
              </a:xfrm>
              <a:custGeom>
                <a:avLst/>
                <a:gdLst/>
                <a:ahLst/>
                <a:cxnLst/>
                <a:rect l="l" t="t" r="r" b="b"/>
                <a:pathLst>
                  <a:path w="18288000" h="10250328">
                    <a:moveTo>
                      <a:pt x="0" y="0"/>
                    </a:moveTo>
                    <a:lnTo>
                      <a:pt x="18288000" y="0"/>
                    </a:lnTo>
                    <a:lnTo>
                      <a:pt x="18288000" y="10250328"/>
                    </a:lnTo>
                    <a:lnTo>
                      <a:pt x="0" y="10250328"/>
                    </a:lnTo>
                    <a:lnTo>
                      <a:pt x="0" y="0"/>
                    </a:lnTo>
                    <a:close/>
                  </a:path>
                </a:pathLst>
              </a:custGeom>
              <a:blipFill>
                <a:blip r:embed="rId3" cstate="print">
                  <a:extLst>
                    <a:ext uri="{28A0092B-C50C-407E-A947-70E740481C1C}">
                      <a14:useLocalDpi xmlns:a14="http://schemas.microsoft.com/office/drawing/2010/main"/>
                    </a:ext>
                  </a:extLst>
                </a:blip>
                <a:stretch>
                  <a:fillRect/>
                </a:stretch>
              </a:blipFill>
            </p:spPr>
            <p:txBody>
              <a:bodyPr/>
              <a:lstStyle/>
              <a:p>
                <a:endParaRPr lang="en-GB"/>
              </a:p>
            </p:txBody>
          </p:sp>
          <p:grpSp>
            <p:nvGrpSpPr>
              <p:cNvPr id="16" name="Group 3">
                <a:extLst>
                  <a:ext uri="{FF2B5EF4-FFF2-40B4-BE49-F238E27FC236}">
                    <a16:creationId xmlns:a16="http://schemas.microsoft.com/office/drawing/2014/main" id="{C58E5838-80AF-0E2F-4962-65C4BC93293D}"/>
                  </a:ext>
                </a:extLst>
              </p:cNvPr>
              <p:cNvGrpSpPr/>
              <p:nvPr/>
            </p:nvGrpSpPr>
            <p:grpSpPr>
              <a:xfrm>
                <a:off x="-2" y="5611479"/>
                <a:ext cx="18288002" cy="4675520"/>
                <a:chOff x="632295" y="0"/>
                <a:chExt cx="24384003" cy="6234025"/>
              </a:xfrm>
            </p:grpSpPr>
            <p:sp>
              <p:nvSpPr>
                <p:cNvPr id="17" name="Freeform 4">
                  <a:extLst>
                    <a:ext uri="{FF2B5EF4-FFF2-40B4-BE49-F238E27FC236}">
                      <a16:creationId xmlns:a16="http://schemas.microsoft.com/office/drawing/2014/main" id="{AC8B4AFA-9616-8C74-F295-9C92C678E539}"/>
                    </a:ext>
                  </a:extLst>
                </p:cNvPr>
                <p:cNvSpPr/>
                <p:nvPr/>
              </p:nvSpPr>
              <p:spPr>
                <a:xfrm>
                  <a:off x="632295" y="0"/>
                  <a:ext cx="24384003" cy="941772"/>
                </a:xfrm>
                <a:custGeom>
                  <a:avLst/>
                  <a:gdLst/>
                  <a:ahLst/>
                  <a:cxnLst/>
                  <a:rect l="l" t="t" r="r" b="b"/>
                  <a:pathLst>
                    <a:path w="26552186" h="941772">
                      <a:moveTo>
                        <a:pt x="0" y="0"/>
                      </a:moveTo>
                      <a:lnTo>
                        <a:pt x="26552186" y="0"/>
                      </a:lnTo>
                      <a:lnTo>
                        <a:pt x="26552186" y="941772"/>
                      </a:lnTo>
                      <a:lnTo>
                        <a:pt x="0" y="941772"/>
                      </a:lnTo>
                      <a:lnTo>
                        <a:pt x="0" y="0"/>
                      </a:lnTo>
                      <a:close/>
                    </a:path>
                  </a:pathLst>
                </a:custGeom>
                <a:blipFill>
                  <a:blip r:embed="rId4" cstate="print">
                    <a:extLst>
                      <a:ext uri="{28A0092B-C50C-407E-A947-70E740481C1C}">
                        <a14:useLocalDpi xmlns:a14="http://schemas.microsoft.com/office/drawing/2010/main"/>
                      </a:ext>
                    </a:extLst>
                  </a:blip>
                  <a:stretch>
                    <a:fillRect/>
                  </a:stretch>
                </a:blipFill>
              </p:spPr>
              <p:txBody>
                <a:bodyPr/>
                <a:lstStyle/>
                <a:p>
                  <a:endParaRPr lang="en-GB"/>
                </a:p>
              </p:txBody>
            </p:sp>
            <p:sp>
              <p:nvSpPr>
                <p:cNvPr id="18" name="Freeform 5">
                  <a:extLst>
                    <a:ext uri="{FF2B5EF4-FFF2-40B4-BE49-F238E27FC236}">
                      <a16:creationId xmlns:a16="http://schemas.microsoft.com/office/drawing/2014/main" id="{3D1DDFDA-F0E5-D8B3-B525-1424D29B7417}"/>
                    </a:ext>
                  </a:extLst>
                </p:cNvPr>
                <p:cNvSpPr/>
                <p:nvPr/>
              </p:nvSpPr>
              <p:spPr>
                <a:xfrm>
                  <a:off x="632298" y="888169"/>
                  <a:ext cx="24384000" cy="5345856"/>
                </a:xfrm>
                <a:custGeom>
                  <a:avLst/>
                  <a:gdLst/>
                  <a:ahLst/>
                  <a:cxnLst/>
                  <a:rect l="l" t="t" r="r" b="b"/>
                  <a:pathLst>
                    <a:path w="24384000" h="8475944">
                      <a:moveTo>
                        <a:pt x="0" y="0"/>
                      </a:moveTo>
                      <a:lnTo>
                        <a:pt x="24384000" y="0"/>
                      </a:lnTo>
                      <a:lnTo>
                        <a:pt x="24384000" y="8475944"/>
                      </a:lnTo>
                      <a:lnTo>
                        <a:pt x="0" y="8475944"/>
                      </a:lnTo>
                      <a:lnTo>
                        <a:pt x="0" y="0"/>
                      </a:lnTo>
                      <a:close/>
                    </a:path>
                  </a:pathLst>
                </a:custGeom>
                <a:blipFill>
                  <a:blip r:embed="rId5" cstate="print">
                    <a:extLst>
                      <a:ext uri="{28A0092B-C50C-407E-A947-70E740481C1C}">
                        <a14:useLocalDpi xmlns:a14="http://schemas.microsoft.com/office/drawing/2010/main"/>
                      </a:ext>
                    </a:extLst>
                  </a:blip>
                  <a:stretch>
                    <a:fillRect/>
                  </a:stretch>
                </a:blipFill>
              </p:spPr>
              <p:txBody>
                <a:bodyPr/>
                <a:lstStyle/>
                <a:p>
                  <a:endParaRPr lang="en-GB"/>
                </a:p>
              </p:txBody>
            </p:sp>
          </p:grpSp>
        </p:grpSp>
        <p:sp>
          <p:nvSpPr>
            <p:cNvPr id="14" name="Freeform 6">
              <a:extLst>
                <a:ext uri="{FF2B5EF4-FFF2-40B4-BE49-F238E27FC236}">
                  <a16:creationId xmlns:a16="http://schemas.microsoft.com/office/drawing/2014/main" id="{A029DEF8-EA89-91AA-64CE-38081D03E422}"/>
                </a:ext>
              </a:extLst>
            </p:cNvPr>
            <p:cNvSpPr/>
            <p:nvPr/>
          </p:nvSpPr>
          <p:spPr>
            <a:xfrm>
              <a:off x="0" y="7272100"/>
              <a:ext cx="18277629" cy="3014900"/>
            </a:xfrm>
            <a:custGeom>
              <a:avLst/>
              <a:gdLst/>
              <a:ahLst/>
              <a:cxnLst/>
              <a:rect l="l" t="t" r="r" b="b"/>
              <a:pathLst>
                <a:path w="18479210" h="6564476">
                  <a:moveTo>
                    <a:pt x="0" y="0"/>
                  </a:moveTo>
                  <a:lnTo>
                    <a:pt x="18479210" y="0"/>
                  </a:lnTo>
                  <a:lnTo>
                    <a:pt x="18479210" y="6564476"/>
                  </a:lnTo>
                  <a:lnTo>
                    <a:pt x="0" y="6564476"/>
                  </a:lnTo>
                  <a:lnTo>
                    <a:pt x="0" y="0"/>
                  </a:lnTo>
                  <a:close/>
                </a:path>
              </a:pathLst>
            </a:custGeom>
            <a:blipFill>
              <a:blip r:embed="rId6" cstate="print">
                <a:extLst>
                  <a:ext uri="{28A0092B-C50C-407E-A947-70E740481C1C}">
                    <a14:useLocalDpi xmlns:a14="http://schemas.microsoft.com/office/drawing/2010/main"/>
                  </a:ext>
                </a:extLst>
              </a:blip>
              <a:stretch>
                <a:fillRect/>
              </a:stretch>
            </a:blipFill>
          </p:spPr>
          <p:txBody>
            <a:bodyPr/>
            <a:lstStyle/>
            <a:p>
              <a:endParaRPr lang="en-GB"/>
            </a:p>
          </p:txBody>
        </p:sp>
      </p:grpSp>
      <p:sp>
        <p:nvSpPr>
          <p:cNvPr id="7" name="Freeform 7"/>
          <p:cNvSpPr/>
          <p:nvPr/>
        </p:nvSpPr>
        <p:spPr>
          <a:xfrm>
            <a:off x="565632" y="431663"/>
            <a:ext cx="7061309" cy="8826637"/>
          </a:xfrm>
          <a:custGeom>
            <a:avLst/>
            <a:gdLst/>
            <a:ahLst/>
            <a:cxnLst/>
            <a:rect l="l" t="t" r="r" b="b"/>
            <a:pathLst>
              <a:path w="7061309" h="8826637">
                <a:moveTo>
                  <a:pt x="0" y="0"/>
                </a:moveTo>
                <a:lnTo>
                  <a:pt x="7061309" y="0"/>
                </a:lnTo>
                <a:lnTo>
                  <a:pt x="7061309" y="8826637"/>
                </a:lnTo>
                <a:lnTo>
                  <a:pt x="0" y="8826637"/>
                </a:lnTo>
                <a:lnTo>
                  <a:pt x="0" y="0"/>
                </a:lnTo>
                <a:close/>
              </a:path>
            </a:pathLst>
          </a:custGeom>
          <a:blipFill>
            <a:blip r:embed="rId7"/>
            <a:stretch>
              <a:fillRect/>
            </a:stretch>
          </a:blipFill>
        </p:spPr>
        <p:txBody>
          <a:bodyPr/>
          <a:lstStyle/>
          <a:p>
            <a:endParaRPr lang="en-GB"/>
          </a:p>
        </p:txBody>
      </p:sp>
      <p:sp>
        <p:nvSpPr>
          <p:cNvPr id="11" name="TextBox 11"/>
          <p:cNvSpPr txBox="1"/>
          <p:nvPr/>
        </p:nvSpPr>
        <p:spPr>
          <a:xfrm>
            <a:off x="6756006" y="1927831"/>
            <a:ext cx="10503294" cy="3886276"/>
          </a:xfrm>
          <a:prstGeom prst="rect">
            <a:avLst/>
          </a:prstGeom>
        </p:spPr>
        <p:txBody>
          <a:bodyPr lIns="0" tIns="0" rIns="0" bIns="0" rtlCol="0" anchor="t">
            <a:spAutoFit/>
          </a:bodyPr>
          <a:lstStyle/>
          <a:p>
            <a:pPr algn="ctr">
              <a:lnSpc>
                <a:spcPts val="9914"/>
              </a:lnSpc>
            </a:pPr>
            <a:r>
              <a:rPr lang="en-US" sz="10200" b="1">
                <a:solidFill>
                  <a:srgbClr val="272557"/>
                </a:solidFill>
                <a:latin typeface="Arimo Bold"/>
                <a:ea typeface="Arimo Bold"/>
                <a:cs typeface="Arimo Bold"/>
                <a:sym typeface="Arimo Bold"/>
              </a:rPr>
              <a:t>See you at the library!</a:t>
            </a:r>
          </a:p>
          <a:p>
            <a:pPr algn="ctr">
              <a:lnSpc>
                <a:spcPts val="9914"/>
              </a:lnSpc>
            </a:pPr>
            <a:endParaRPr lang="en-US" sz="10200" b="1">
              <a:solidFill>
                <a:srgbClr val="272557"/>
              </a:solidFill>
              <a:latin typeface="Arimo Bold"/>
              <a:ea typeface="Arimo Bold"/>
              <a:cs typeface="Arimo Bold"/>
              <a:sym typeface="Arimo Bold"/>
            </a:endParaRPr>
          </a:p>
        </p:txBody>
      </p:sp>
      <p:grpSp>
        <p:nvGrpSpPr>
          <p:cNvPr id="19" name="Group 9">
            <a:extLst>
              <a:ext uri="{FF2B5EF4-FFF2-40B4-BE49-F238E27FC236}">
                <a16:creationId xmlns:a16="http://schemas.microsoft.com/office/drawing/2014/main" id="{37D3A491-EC21-5CB1-C312-016914017EE1}"/>
              </a:ext>
            </a:extLst>
          </p:cNvPr>
          <p:cNvGrpSpPr/>
          <p:nvPr/>
        </p:nvGrpSpPr>
        <p:grpSpPr>
          <a:xfrm>
            <a:off x="0" y="8596222"/>
            <a:ext cx="18288001" cy="1690778"/>
            <a:chOff x="671367" y="0"/>
            <a:chExt cx="24384003" cy="2254370"/>
          </a:xfrm>
        </p:grpSpPr>
        <p:sp>
          <p:nvSpPr>
            <p:cNvPr id="20" name="Freeform 10">
              <a:extLst>
                <a:ext uri="{FF2B5EF4-FFF2-40B4-BE49-F238E27FC236}">
                  <a16:creationId xmlns:a16="http://schemas.microsoft.com/office/drawing/2014/main" id="{58417A91-2AD0-9645-B874-FB36C8F99E7F}"/>
                </a:ext>
              </a:extLst>
            </p:cNvPr>
            <p:cNvSpPr/>
            <p:nvPr/>
          </p:nvSpPr>
          <p:spPr>
            <a:xfrm>
              <a:off x="671368" y="0"/>
              <a:ext cx="24370174" cy="941772"/>
            </a:xfrm>
            <a:custGeom>
              <a:avLst/>
              <a:gdLst/>
              <a:ahLst/>
              <a:cxnLst/>
              <a:rect l="l" t="t" r="r" b="b"/>
              <a:pathLst>
                <a:path w="26552186" h="941772">
                  <a:moveTo>
                    <a:pt x="0" y="0"/>
                  </a:moveTo>
                  <a:lnTo>
                    <a:pt x="26552186" y="0"/>
                  </a:lnTo>
                  <a:lnTo>
                    <a:pt x="26552186" y="941772"/>
                  </a:lnTo>
                  <a:lnTo>
                    <a:pt x="0" y="941772"/>
                  </a:lnTo>
                  <a:lnTo>
                    <a:pt x="0" y="0"/>
                  </a:lnTo>
                  <a:close/>
                </a:path>
              </a:pathLst>
            </a:custGeom>
            <a:blipFill>
              <a:blip r:embed="rId8" cstate="print">
                <a:extLst>
                  <a:ext uri="{28A0092B-C50C-407E-A947-70E740481C1C}">
                    <a14:useLocalDpi xmlns:a14="http://schemas.microsoft.com/office/drawing/2010/main"/>
                  </a:ext>
                </a:extLst>
              </a:blip>
              <a:stretch>
                <a:fillRect/>
              </a:stretch>
            </a:blipFill>
          </p:spPr>
          <p:txBody>
            <a:bodyPr/>
            <a:lstStyle/>
            <a:p>
              <a:endParaRPr lang="en-GB"/>
            </a:p>
          </p:txBody>
        </p:sp>
        <p:sp>
          <p:nvSpPr>
            <p:cNvPr id="21" name="Freeform 11">
              <a:extLst>
                <a:ext uri="{FF2B5EF4-FFF2-40B4-BE49-F238E27FC236}">
                  <a16:creationId xmlns:a16="http://schemas.microsoft.com/office/drawing/2014/main" id="{9D992B58-E589-ADCF-A8F3-FF06837F86AF}"/>
                </a:ext>
              </a:extLst>
            </p:cNvPr>
            <p:cNvSpPr/>
            <p:nvPr/>
          </p:nvSpPr>
          <p:spPr>
            <a:xfrm>
              <a:off x="671367" y="888169"/>
              <a:ext cx="24384003" cy="1366201"/>
            </a:xfrm>
            <a:custGeom>
              <a:avLst/>
              <a:gdLst/>
              <a:ahLst/>
              <a:cxnLst/>
              <a:rect l="l" t="t" r="r" b="b"/>
              <a:pathLst>
                <a:path w="24384000" h="8475944">
                  <a:moveTo>
                    <a:pt x="0" y="0"/>
                  </a:moveTo>
                  <a:lnTo>
                    <a:pt x="24384000" y="0"/>
                  </a:lnTo>
                  <a:lnTo>
                    <a:pt x="24384000" y="8475944"/>
                  </a:lnTo>
                  <a:lnTo>
                    <a:pt x="0" y="8475944"/>
                  </a:lnTo>
                  <a:lnTo>
                    <a:pt x="0" y="0"/>
                  </a:lnTo>
                  <a:close/>
                </a:path>
              </a:pathLst>
            </a:custGeom>
            <a:blipFill>
              <a:blip r:embed="rId9" cstate="print">
                <a:extLst>
                  <a:ext uri="{28A0092B-C50C-407E-A947-70E740481C1C}">
                    <a14:useLocalDpi xmlns:a14="http://schemas.microsoft.com/office/drawing/2010/main"/>
                  </a:ext>
                </a:extLst>
              </a:blip>
              <a:stretch>
                <a:fillRect/>
              </a:stretch>
            </a:blipFill>
          </p:spPr>
          <p:txBody>
            <a:bodyPr/>
            <a:lstStyle/>
            <a:p>
              <a:endParaRPr lang="en-GB"/>
            </a:p>
          </p:txBody>
        </p:sp>
      </p:grpSp>
      <p:sp>
        <p:nvSpPr>
          <p:cNvPr id="2" name="TextBox 1">
            <a:extLst>
              <a:ext uri="{FF2B5EF4-FFF2-40B4-BE49-F238E27FC236}">
                <a16:creationId xmlns:a16="http://schemas.microsoft.com/office/drawing/2014/main" id="{22673299-4508-8F11-646E-DB4D94A42750}"/>
              </a:ext>
            </a:extLst>
          </p:cNvPr>
          <p:cNvSpPr txBox="1"/>
          <p:nvPr/>
        </p:nvSpPr>
        <p:spPr>
          <a:xfrm>
            <a:off x="8915400" y="9791700"/>
            <a:ext cx="9067800" cy="276999"/>
          </a:xfrm>
          <a:prstGeom prst="rect">
            <a:avLst/>
          </a:prstGeom>
          <a:noFill/>
        </p:spPr>
        <p:txBody>
          <a:bodyPr wrap="square" rtlCol="0">
            <a:spAutoFit/>
          </a:bodyPr>
          <a:lstStyle/>
          <a:p>
            <a:pPr algn="r"/>
            <a:r>
              <a:rPr lang="en-GB" sz="1200" dirty="0">
                <a:solidFill>
                  <a:schemeClr val="bg1"/>
                </a:solidFill>
                <a:latin typeface="Gibson Book" pitchFamily="50" charset="0"/>
                <a:ea typeface="Gibson Book" pitchFamily="50" charset="0"/>
              </a:rPr>
              <a:t>Illustrations © Harry Woodgate 2026. Read to the Beat © The Reading Agency 2026, registered charity number 1085443 England and Wales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05FBA1C603EEA499CBF596389E140D1" ma:contentTypeVersion="24" ma:contentTypeDescription="Create a new document." ma:contentTypeScope="" ma:versionID="eabca27daa5b9108a728ed0036cd631d">
  <xsd:schema xmlns:xsd="http://www.w3.org/2001/XMLSchema" xmlns:xs="http://www.w3.org/2001/XMLSchema" xmlns:p="http://schemas.microsoft.com/office/2006/metadata/properties" xmlns:ns2="88329ebe-eddf-4a13-9155-b00765335f16" xmlns:ns3="d3493080-8355-45f9-82a1-ed57c908bae9" targetNamespace="http://schemas.microsoft.com/office/2006/metadata/properties" ma:root="true" ma:fieldsID="243286b69473404819aa7e75c07381ac" ns2:_="" ns3:_="">
    <xsd:import namespace="88329ebe-eddf-4a13-9155-b00765335f16"/>
    <xsd:import namespace="d3493080-8355-45f9-82a1-ed57c908bae9"/>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EventHashCode" minOccurs="0"/>
                <xsd:element ref="ns3:MediaServiceGenerationTim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ExpiryDate" minOccurs="0"/>
                <xsd:element ref="ns3:MetaDescription"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8329ebe-eddf-4a13-9155-b00765335f16"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element name="TaxCatchAll" ma:index="25" nillable="true" ma:displayName="Taxonomy Catch All Column" ma:hidden="true" ma:list="{326218f1-32cf-468b-a60d-5427b163251e}" ma:internalName="TaxCatchAll" ma:showField="CatchAllData" ma:web="88329ebe-eddf-4a13-9155-b00765335f16">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d3493080-8355-45f9-82a1-ed57c908bae9"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AutoTags" ma:index="15" nillable="true" ma:displayName="MediaServiceAutoTags" ma:description="" ma:internalName="MediaServiceAutoTags" ma:readOnly="true">
      <xsd:simpleType>
        <xsd:restriction base="dms:Text"/>
      </xsd:simpleType>
    </xsd:element>
    <xsd:element name="MediaServiceLocation" ma:index="16" nillable="true" ma:displayName="MediaServiceLocation" ma:description="" ma:internalName="MediaServiceLocation" ma:readOnly="true">
      <xsd:simpleType>
        <xsd:restriction base="dms:Text"/>
      </xsd:simpleType>
    </xsd:element>
    <xsd:element name="MediaServiceOCR" ma:index="17" nillable="true" ma:displayName="MediaServiceOCR" ma:internalName="MediaServiceOCR" ma:readOnly="true">
      <xsd:simpleType>
        <xsd:restriction base="dms:Note">
          <xsd:maxLength value="255"/>
        </xsd:restriction>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c021c833-ab33-4879-862a-6dff463a2d5f" ma:termSetId="09814cd3-568e-fe90-9814-8d621ff8fb84" ma:anchorId="fba54fb3-c3e1-fe81-a776-ca4b69148c4d" ma:open="true" ma:isKeyword="false">
      <xsd:complexType>
        <xsd:sequence>
          <xsd:element ref="pc:Terms" minOccurs="0" maxOccurs="1"/>
        </xsd:sequence>
      </xsd:complexType>
    </xsd:element>
    <xsd:element name="ExpiryDate" ma:index="26" nillable="true" ma:displayName="Expiry Date" ma:format="DateOnly" ma:internalName="ExpiryDate">
      <xsd:simpleType>
        <xsd:restriction base="dms:DateTime"/>
      </xsd:simpleType>
    </xsd:element>
    <xsd:element name="MetaDescription" ma:index="27" nillable="true" ma:displayName="Meta Description" ma:format="Dropdown" ma:internalName="MetaDescription">
      <xsd:simpleType>
        <xsd:restriction base="dms:Note">
          <xsd:maxLength value="255"/>
        </xsd:restriction>
      </xsd:simpleType>
    </xsd:element>
    <xsd:element name="MediaServiceObjectDetectorVersions" ma:index="28"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BillingMetadata" ma:index="30"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3493080-8355-45f9-82a1-ed57c908bae9">
      <Terms xmlns="http://schemas.microsoft.com/office/infopath/2007/PartnerControls"/>
    </lcf76f155ced4ddcb4097134ff3c332f>
    <TaxCatchAll xmlns="88329ebe-eddf-4a13-9155-b00765335f16" xsi:nil="true"/>
    <ExpiryDate xmlns="d3493080-8355-45f9-82a1-ed57c908bae9" xsi:nil="true"/>
    <MetaDescription xmlns="d3493080-8355-45f9-82a1-ed57c908bae9" xsi:nil="true"/>
  </documentManagement>
</p:properties>
</file>

<file path=customXml/itemProps1.xml><?xml version="1.0" encoding="utf-8"?>
<ds:datastoreItem xmlns:ds="http://schemas.openxmlformats.org/officeDocument/2006/customXml" ds:itemID="{B1241544-F6DE-4EE4-A483-3E467241109D}">
  <ds:schemaRefs>
    <ds:schemaRef ds:uri="88329ebe-eddf-4a13-9155-b00765335f16"/>
    <ds:schemaRef ds:uri="d3493080-8355-45f9-82a1-ed57c908bae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86B35A39-1D44-4897-A904-22FBC0CFC5FA}">
  <ds:schemaRefs>
    <ds:schemaRef ds:uri="http://schemas.microsoft.com/sharepoint/v3/contenttype/forms"/>
  </ds:schemaRefs>
</ds:datastoreItem>
</file>

<file path=customXml/itemProps3.xml><?xml version="1.0" encoding="utf-8"?>
<ds:datastoreItem xmlns:ds="http://schemas.openxmlformats.org/officeDocument/2006/customXml" ds:itemID="{9DA78F30-AE52-41FF-8DF2-36D0F56AC85A}">
  <ds:schemaRefs>
    <ds:schemaRef ds:uri="http://purl.org/dc/elements/1.1/"/>
    <ds:schemaRef ds:uri="http://schemas.microsoft.com/office/infopath/2007/PartnerControls"/>
    <ds:schemaRef ds:uri="http://purl.org/dc/terms/"/>
    <ds:schemaRef ds:uri="http://schemas.microsoft.com/office/2006/metadata/properties"/>
    <ds:schemaRef ds:uri="http://schemas.openxmlformats.org/package/2006/metadata/core-properties"/>
    <ds:schemaRef ds:uri="http://schemas.microsoft.com/office/2006/documentManagement/types"/>
    <ds:schemaRef ds:uri="d3493080-8355-45f9-82a1-ed57c908bae9"/>
    <ds:schemaRef ds:uri="88329ebe-eddf-4a13-9155-b00765335f16"/>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161</TotalTime>
  <Words>1018</Words>
  <Application>Microsoft Office PowerPoint</Application>
  <PresentationFormat>Custom</PresentationFormat>
  <Paragraphs>124</Paragraphs>
  <Slides>9</Slides>
  <Notes>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Calibri</vt:lpstr>
      <vt:lpstr>Arimo Bold</vt:lpstr>
      <vt:lpstr>Gibson Book</vt:lpstr>
      <vt:lpstr>Arimo</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RttB Assembly Presentation</dc:title>
  <dc:creator>Samantha McGee</dc:creator>
  <cp:lastModifiedBy>Samantha McGee</cp:lastModifiedBy>
  <cp:revision>5</cp:revision>
  <dcterms:created xsi:type="dcterms:W3CDTF">2006-08-16T00:00:00Z</dcterms:created>
  <dcterms:modified xsi:type="dcterms:W3CDTF">2026-06-11T11:28:46Z</dcterms:modified>
  <dc:identifier>DAHE8A2C0o8</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0x010100605FBA1C603EEA499CBF596389E140D1</vt:lpwstr>
  </property>
  <property fmtid="{D5CDD505-2E9C-101B-9397-08002B2CF9AE}" pid="3" name="MediaServiceImageTags">
    <vt:lpwstr/>
  </property>
</Properties>
</file>